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1518" r:id="rId2"/>
    <p:sldId id="388" r:id="rId3"/>
    <p:sldId id="1506" r:id="rId4"/>
    <p:sldId id="1507" r:id="rId5"/>
    <p:sldId id="1517" r:id="rId6"/>
    <p:sldId id="383" r:id="rId7"/>
    <p:sldId id="1520" r:id="rId8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ans Pudans" initials="KP" lastIdx="8" clrIdx="0">
    <p:extLst>
      <p:ext uri="{19B8F6BF-5375-455C-9EA6-DF929625EA0E}">
        <p15:presenceInfo xmlns:p15="http://schemas.microsoft.com/office/powerpoint/2012/main" userId="S::Kristians.Pudans@altum.lv::28f27343-3aa1-4a70-ac26-416afd6abc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2BB"/>
    <a:srgbClr val="00ACC9"/>
    <a:srgbClr val="C1D82F"/>
    <a:srgbClr val="004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45"/>
  </p:normalViewPr>
  <p:slideViewPr>
    <p:cSldViewPr snapToGrid="0" snapToObjects="1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76F02-68CC-47AA-8A93-D642BBB4F1F9}" type="datetimeFigureOut">
              <a:rPr lang="lv-LV" smtClean="0"/>
              <a:t>17.01.2023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DE5A6-F754-4C31-A5DD-BC5EDF5DA3F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079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13390">
              <a:spcAft>
                <a:spcPts val="1160"/>
              </a:spcAft>
            </a:pPr>
            <a:r>
              <a:rPr lang="lv-LV" dirty="0"/>
              <a:t>Pašvaldību kapitālsabiedrības ir lielie komersanti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C5069-9460-433F-94CB-55CACC7B56E3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1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D8B496-CB44-1B4B-85FF-913C7AC2F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449629"/>
            <a:ext cx="1558886" cy="6727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C3450B-FF23-AA40-8F2C-E4CC555D2D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145" y="6140523"/>
            <a:ext cx="150789" cy="2128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8297D4-C0FA-9745-BC88-2DE64D70E9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099" y="5850412"/>
            <a:ext cx="212879" cy="212879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8749D499-06B4-ED40-B85A-BA442E2CB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677" y="1848428"/>
            <a:ext cx="10515600" cy="1325563"/>
          </a:xfrm>
        </p:spPr>
        <p:txBody>
          <a:bodyPr>
            <a:noAutofit/>
          </a:bodyPr>
          <a:lstStyle>
            <a:lvl1pPr>
              <a:defRPr sz="5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0676533-AB2A-854B-A62A-A90E7C9155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088" y="3426352"/>
            <a:ext cx="10515600" cy="986965"/>
          </a:xfrm>
        </p:spPr>
        <p:txBody>
          <a:bodyPr>
            <a:normAutofit/>
          </a:bodyPr>
          <a:lstStyle>
            <a:lvl1pPr marL="0" indent="0">
              <a:buNone/>
              <a:defRPr sz="3200" b="0" i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b="0" i="0">
                <a:latin typeface="Century Gothic" panose="020B0502020202020204" pitchFamily="34" charset="0"/>
              </a:defRPr>
            </a:lvl2pPr>
            <a:lvl3pPr marL="914400" indent="0">
              <a:buNone/>
              <a:defRPr b="0" i="0">
                <a:latin typeface="Century Gothic" panose="020B0502020202020204" pitchFamily="34" charset="0"/>
              </a:defRPr>
            </a:lvl3pPr>
            <a:lvl4pPr marL="1371600" indent="0">
              <a:buNone/>
              <a:defRPr b="0" i="0">
                <a:latin typeface="Century Gothic" panose="020B0502020202020204" pitchFamily="34" charset="0"/>
              </a:defRPr>
            </a:lvl4pPr>
            <a:lvl5pPr marL="182880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5EBDD08-F6AA-694A-9BF1-1D5CE3F43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6563" y="5254422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2DD886AF-5CB2-A242-9E10-7CFF112E80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6563" y="5521109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1D0F533F-B9DC-6D42-B630-F0B87FB14E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5341" y="5846221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60301190-7DAE-2E4B-A007-B55FB5CA0F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5341" y="6140419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04EFF263-62FC-BD42-B427-55413817EF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7677" y="4497567"/>
            <a:ext cx="2116744" cy="211674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1708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561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561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7303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303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9045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045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819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5561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5561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27303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7303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9045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9045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744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78580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78580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18961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18961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819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78580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78580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918961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18961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52328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479053EE-4FFB-C44D-BC3F-B935B35B83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670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DFF98D52-04EB-B743-BDC3-99B5E22072E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59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6DE696D6-5DCE-334E-A0AB-AA6048429E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24899" y="1790290"/>
            <a:ext cx="2396491" cy="239649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400839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8" y="1904589"/>
            <a:ext cx="3070861" cy="30708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8940" y="5147337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5D46201D-37FE-594C-A13C-3C258D7731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44338" y="1904589"/>
            <a:ext cx="3070861" cy="30708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4A7C685-0B3F-5D4B-ABFC-97193D8B0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45080" y="5147337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9" name="Picture Placeholder 40">
            <a:extLst>
              <a:ext uri="{FF2B5EF4-FFF2-40B4-BE49-F238E27FC236}">
                <a16:creationId xmlns:a16="http://schemas.microsoft.com/office/drawing/2014/main" id="{F730EF31-7D30-444C-AC87-A226B6A501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50478" y="1904589"/>
            <a:ext cx="3070861" cy="307086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3F18B16-ED69-C34A-BD18-E7C5FB3198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1220" y="5147337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49505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2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1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010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99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519913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nti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68BAAE3-15A4-874A-B131-6D28E7B09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2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2327A39-39C1-334A-8C75-C473DB6DA7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721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CEB167E-49A1-F849-8E7C-7437EB3598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010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077936-A88D-914F-A83A-3C04E044F6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9920" y="2741104"/>
            <a:ext cx="2785111" cy="1375792"/>
          </a:xfrm>
        </p:spPr>
        <p:txBody>
          <a:bodyPr>
            <a:noAutofit/>
          </a:bodyPr>
          <a:lstStyle>
            <a:lvl1pPr marL="0" indent="0" algn="ctr">
              <a:buNone/>
              <a:defRPr sz="8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448339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30000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0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A49156-E654-1F47-8BC4-0DAB30A7BC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299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6E83931-96E2-AC43-B420-3167DC01BB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88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3F59673-F377-7A42-8917-20FD09DBF2E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7789" y="4339208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highlight>
                  <a:srgbClr val="C1D82F"/>
                </a:highligh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06199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2599552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102259" y="2599552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029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029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366319" y="2599552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35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35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838199" y="5288405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3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23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102259" y="5288405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029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029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7366319" y="5288405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435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35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583751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333753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793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793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829307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7347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7347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9192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pslaids ar bil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71FD7C-0047-FB43-8B4F-D9D5A8A11A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lv-LV" dirty="0"/>
              <a:t>Fona 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0C01D-8C7D-FE4F-ABF1-5D420F2AF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9704"/>
            <a:ext cx="10515600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0BAF47-95C3-3F40-B4D8-69B9C15B5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9233"/>
            <a:ext cx="10515600" cy="539646"/>
          </a:xfrm>
        </p:spPr>
        <p:txBody>
          <a:bodyPr anchor="ctr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 sz="3200"/>
            </a:lvl3pPr>
            <a:lvl4pPr marL="1371600" indent="0">
              <a:buNone/>
              <a:defRPr sz="3200"/>
            </a:lvl4pPr>
            <a:lvl5pPr marL="1828800" indent="0">
              <a:buNone/>
              <a:defRPr sz="3200"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193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308184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6224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24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6579241" y="3733871"/>
            <a:ext cx="2952328" cy="1317020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281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7281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807502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2599552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102259" y="2599552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029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029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366319" y="2599552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35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35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838199" y="5288405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3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23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102259" y="5288405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029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029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7366319" y="5288405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435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35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56864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333753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793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793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829307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7347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7347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2868977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308184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6224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24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6579241" y="3733871"/>
            <a:ext cx="2952328" cy="131702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281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7281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070811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2599552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102259" y="2599552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029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029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366319" y="2599552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359" y="2669126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14359" y="3096509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028B6E-A71C-6046-B69C-57C406D8CD36}"/>
              </a:ext>
            </a:extLst>
          </p:cNvPr>
          <p:cNvSpPr/>
          <p:nvPr userDrawn="1"/>
        </p:nvSpPr>
        <p:spPr>
          <a:xfrm>
            <a:off x="838199" y="5288405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989E537-3DD3-EE40-8FF3-CFD07F2F1E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623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2C24D09-D316-5A46-9B81-1C114070AF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23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7FBD4F-BFFF-B94E-8ED0-B001164DE476}"/>
              </a:ext>
            </a:extLst>
          </p:cNvPr>
          <p:cNvSpPr/>
          <p:nvPr userDrawn="1"/>
        </p:nvSpPr>
        <p:spPr>
          <a:xfrm>
            <a:off x="4102259" y="5288405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161A73F-3798-9B46-A173-364B0A1812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029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7963B76-77D5-C845-8AA3-C6CC3C6735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029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331CB4-7CD1-3C48-9BC3-5A18A5E66274}"/>
              </a:ext>
            </a:extLst>
          </p:cNvPr>
          <p:cNvSpPr/>
          <p:nvPr userDrawn="1"/>
        </p:nvSpPr>
        <p:spPr>
          <a:xfrm>
            <a:off x="7366319" y="5288405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BCF1B78-F8CE-B745-A13B-46073AB4112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4359" y="5357979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D0F1D6BE-800D-654C-BC60-ED146E0F19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14359" y="5785362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221753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838199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9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239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4333753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1793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81793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550F3-84B0-E648-AB96-D72195540B9E}"/>
              </a:ext>
            </a:extLst>
          </p:cNvPr>
          <p:cNvSpPr/>
          <p:nvPr userDrawn="1"/>
        </p:nvSpPr>
        <p:spPr>
          <a:xfrm>
            <a:off x="7829307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18D6D5-FBEA-C54F-B9E0-19CB9BABF0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7347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F84098B-0889-A347-9E97-B734FEE168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77347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34719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rsraksts + izcelti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40542-F926-A842-B229-82CE99E255DF}"/>
              </a:ext>
            </a:extLst>
          </p:cNvPr>
          <p:cNvSpPr/>
          <p:nvPr userDrawn="1"/>
        </p:nvSpPr>
        <p:spPr>
          <a:xfrm>
            <a:off x="2308184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6224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8D7B99-5479-B54C-BC08-7F5D005D0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24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86F42-23FB-C54D-A40C-5CE3D57CB63B}"/>
              </a:ext>
            </a:extLst>
          </p:cNvPr>
          <p:cNvSpPr/>
          <p:nvPr userDrawn="1"/>
        </p:nvSpPr>
        <p:spPr>
          <a:xfrm>
            <a:off x="6579241" y="3733871"/>
            <a:ext cx="2952328" cy="1317020"/>
          </a:xfrm>
          <a:prstGeom prst="rect">
            <a:avLst/>
          </a:prstGeom>
          <a:solidFill>
            <a:srgbClr val="6A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7EF005-CBAB-7D4B-B4D3-D4CB84AE5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281" y="3803445"/>
            <a:ext cx="2856248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EE41D9-27AA-7540-807A-E544BEA4B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7281" y="4230828"/>
            <a:ext cx="2856248" cy="705170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373564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tukš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5D831A5-7D20-8145-84F4-3447B4D57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1404393"/>
            <a:ext cx="8851901" cy="52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92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429790-51C0-B04E-9FE5-6DC1F4CDE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1404393"/>
            <a:ext cx="8851901" cy="526688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4452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03371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Kur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240472A-C45D-D64E-82BA-00C48AE01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1393258"/>
            <a:ext cx="8869657" cy="52774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704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ls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88761"/>
            <a:ext cx="5264150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chemeClr val="bg1"/>
                </a:solidFill>
                <a:highlight>
                  <a:srgbClr val="00467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6350" y="0"/>
            <a:ext cx="5835650" cy="685800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1744663"/>
            <a:ext cx="5264150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F8A32F2-4EFC-7540-9E9E-8EF3747C41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850" y="2808746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6989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Zem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AD9B07C3-ECB0-6A47-AE19-E01BF5E5A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322" y="1388758"/>
            <a:ext cx="8896159" cy="52932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73156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Latg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436DD974-394F-5C47-9EC9-BE5582D6BB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384" y="1399984"/>
            <a:ext cx="8887097" cy="5287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65483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Vidz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82720451-87D2-0741-B5FD-3A48BB7D2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004" y="1390064"/>
            <a:ext cx="8903770" cy="52977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01000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V karte - Rī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E252B4DA-E618-E644-BB51-5943C78D0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004" y="1390064"/>
            <a:ext cx="8903771" cy="52977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FA8ED9-5171-EB45-9D30-4A0F59CD2E64}"/>
              </a:ext>
            </a:extLst>
          </p:cNvPr>
          <p:cNvSpPr/>
          <p:nvPr/>
        </p:nvSpPr>
        <p:spPr>
          <a:xfrm>
            <a:off x="7822644" y="6158144"/>
            <a:ext cx="109922" cy="109923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D597554-851B-A546-8E56-F136667375D1}"/>
              </a:ext>
            </a:extLst>
          </p:cNvPr>
          <p:cNvSpPr/>
          <p:nvPr/>
        </p:nvSpPr>
        <p:spPr>
          <a:xfrm>
            <a:off x="7890600" y="5281303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DDFF84D-7421-AA45-9410-53C124943417}"/>
              </a:ext>
            </a:extLst>
          </p:cNvPr>
          <p:cNvSpPr/>
          <p:nvPr/>
        </p:nvSpPr>
        <p:spPr>
          <a:xfrm>
            <a:off x="6451163" y="4791198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B06BEF0-617E-534D-8CD9-3F54886F52CA}"/>
              </a:ext>
            </a:extLst>
          </p:cNvPr>
          <p:cNvSpPr/>
          <p:nvPr/>
        </p:nvSpPr>
        <p:spPr>
          <a:xfrm>
            <a:off x="4771581" y="488591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9BEDF9E-F120-8743-AF41-6465041AB1CF}"/>
              </a:ext>
            </a:extLst>
          </p:cNvPr>
          <p:cNvSpPr/>
          <p:nvPr/>
        </p:nvSpPr>
        <p:spPr>
          <a:xfrm>
            <a:off x="3377621" y="4524252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D77F370-E7DC-0D4B-970B-212D76BC7B38}"/>
              </a:ext>
            </a:extLst>
          </p:cNvPr>
          <p:cNvSpPr/>
          <p:nvPr/>
        </p:nvSpPr>
        <p:spPr>
          <a:xfrm>
            <a:off x="2938750" y="314347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21243AD-C76E-C547-A9E4-70EA2780C57F}"/>
              </a:ext>
            </a:extLst>
          </p:cNvPr>
          <p:cNvSpPr/>
          <p:nvPr/>
        </p:nvSpPr>
        <p:spPr>
          <a:xfrm>
            <a:off x="1791671" y="2689697"/>
            <a:ext cx="109922" cy="109921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3EB222-AD5A-944F-ACA7-049F7795855E}"/>
              </a:ext>
            </a:extLst>
          </p:cNvPr>
          <p:cNvSpPr/>
          <p:nvPr/>
        </p:nvSpPr>
        <p:spPr>
          <a:xfrm>
            <a:off x="2235845" y="366513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2F0F9A-BB79-4C49-9B20-1646D9166677}"/>
              </a:ext>
            </a:extLst>
          </p:cNvPr>
          <p:cNvSpPr/>
          <p:nvPr/>
        </p:nvSpPr>
        <p:spPr>
          <a:xfrm>
            <a:off x="2609243" y="43480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ADB9C4-9709-CE42-A67C-0A9E604AC546}"/>
              </a:ext>
            </a:extLst>
          </p:cNvPr>
          <p:cNvSpPr/>
          <p:nvPr/>
        </p:nvSpPr>
        <p:spPr>
          <a:xfrm>
            <a:off x="7828305" y="344642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0E81DA8-FD67-AB48-8BF9-012BBFE4055C}"/>
              </a:ext>
            </a:extLst>
          </p:cNvPr>
          <p:cNvSpPr/>
          <p:nvPr/>
        </p:nvSpPr>
        <p:spPr>
          <a:xfrm>
            <a:off x="7388625" y="3864690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A496989-21BD-BE44-AC7F-5AEB1C3FF24E}"/>
              </a:ext>
            </a:extLst>
          </p:cNvPr>
          <p:cNvSpPr/>
          <p:nvPr/>
        </p:nvSpPr>
        <p:spPr>
          <a:xfrm>
            <a:off x="6158164" y="295120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3A1AC8F-A66F-EB46-84DC-C9A76178E596}"/>
              </a:ext>
            </a:extLst>
          </p:cNvPr>
          <p:cNvSpPr/>
          <p:nvPr/>
        </p:nvSpPr>
        <p:spPr>
          <a:xfrm>
            <a:off x="5498305" y="264988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7838149-6BB8-6044-B24F-B9C023123A58}"/>
              </a:ext>
            </a:extLst>
          </p:cNvPr>
          <p:cNvSpPr/>
          <p:nvPr/>
        </p:nvSpPr>
        <p:spPr>
          <a:xfrm>
            <a:off x="8220365" y="26702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DBDD770-B819-4F49-9856-0814A8BD6365}"/>
              </a:ext>
            </a:extLst>
          </p:cNvPr>
          <p:cNvSpPr/>
          <p:nvPr/>
        </p:nvSpPr>
        <p:spPr>
          <a:xfrm>
            <a:off x="5278464" y="4049477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D4A24D-61C8-134B-9DD3-C02CDFC4220F}"/>
              </a:ext>
            </a:extLst>
          </p:cNvPr>
          <p:cNvSpPr/>
          <p:nvPr/>
        </p:nvSpPr>
        <p:spPr>
          <a:xfrm>
            <a:off x="3486392" y="3743429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DF642B-DF78-AD4B-9E60-48EBD706ADC0}"/>
              </a:ext>
            </a:extLst>
          </p:cNvPr>
          <p:cNvGrpSpPr/>
          <p:nvPr/>
        </p:nvGrpSpPr>
        <p:grpSpPr>
          <a:xfrm>
            <a:off x="6454791" y="2067068"/>
            <a:ext cx="1056585" cy="417023"/>
            <a:chOff x="7943832" y="1435667"/>
            <a:chExt cx="1384300" cy="546369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EA6DB1B-714C-234F-8607-87F8D46D6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3832" y="1461336"/>
              <a:ext cx="1384300" cy="5207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7D86A98-178F-7646-816F-AA03EB353E24}"/>
                </a:ext>
              </a:extLst>
            </p:cNvPr>
            <p:cNvSpPr txBox="1"/>
            <p:nvPr/>
          </p:nvSpPr>
          <p:spPr>
            <a:xfrm>
              <a:off x="8014958" y="1435667"/>
              <a:ext cx="1302081" cy="40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LV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Valmiera</a:t>
              </a: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0AC006E-6923-FB44-8EE0-12F84850486A}"/>
              </a:ext>
            </a:extLst>
          </p:cNvPr>
          <p:cNvSpPr/>
          <p:nvPr/>
        </p:nvSpPr>
        <p:spPr>
          <a:xfrm>
            <a:off x="6297038" y="2492223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5B4A30-2920-D341-BCBB-699DC9F36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87" y="3275620"/>
            <a:ext cx="1056585" cy="39743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047F380-B03F-8544-A88D-97E918606C5D}"/>
              </a:ext>
            </a:extLst>
          </p:cNvPr>
          <p:cNvSpPr/>
          <p:nvPr/>
        </p:nvSpPr>
        <p:spPr>
          <a:xfrm>
            <a:off x="4496237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9035142-11AC-DD43-B57F-C35B26737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36" y="4068097"/>
            <a:ext cx="1056585" cy="39743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5C8D39B-A333-3A4B-8532-59323437CCD8}"/>
              </a:ext>
            </a:extLst>
          </p:cNvPr>
          <p:cNvSpPr/>
          <p:nvPr/>
        </p:nvSpPr>
        <p:spPr>
          <a:xfrm>
            <a:off x="4060136" y="447951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B410EDD-FC97-3744-8E4F-44ED9EAF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651" y="4236746"/>
            <a:ext cx="1056585" cy="397432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55569BE5-0DE4-D148-A8FB-01A2B912ECCB}"/>
              </a:ext>
            </a:extLst>
          </p:cNvPr>
          <p:cNvSpPr/>
          <p:nvPr/>
        </p:nvSpPr>
        <p:spPr>
          <a:xfrm>
            <a:off x="8413897" y="4642310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ECB8E30-D743-7043-8CBC-37D35A76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74" y="4316736"/>
            <a:ext cx="1056585" cy="397431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9E2F0B65-87BB-CD48-8CCD-823260DD0B93}"/>
              </a:ext>
            </a:extLst>
          </p:cNvPr>
          <p:cNvSpPr/>
          <p:nvPr/>
        </p:nvSpPr>
        <p:spPr>
          <a:xfrm>
            <a:off x="1034221" y="472230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D02CA00-3F59-8840-8A3F-B26EB0E12106}"/>
              </a:ext>
            </a:extLst>
          </p:cNvPr>
          <p:cNvSpPr/>
          <p:nvPr/>
        </p:nvSpPr>
        <p:spPr>
          <a:xfrm>
            <a:off x="7822647" y="6158144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237987F-A8B7-CF41-A85F-9A4ACEDA3B84}"/>
              </a:ext>
            </a:extLst>
          </p:cNvPr>
          <p:cNvSpPr/>
          <p:nvPr/>
        </p:nvSpPr>
        <p:spPr>
          <a:xfrm>
            <a:off x="7388625" y="3864691"/>
            <a:ext cx="109922" cy="10992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29CAB33-DBCF-A94C-BB33-5B1C6EAD2AE0}"/>
              </a:ext>
            </a:extLst>
          </p:cNvPr>
          <p:cNvSpPr/>
          <p:nvPr/>
        </p:nvSpPr>
        <p:spPr>
          <a:xfrm>
            <a:off x="6297038" y="2492224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EFA7E7C-F146-FE4B-B67E-19838152DBC7}"/>
              </a:ext>
            </a:extLst>
          </p:cNvPr>
          <p:cNvSpPr/>
          <p:nvPr/>
        </p:nvSpPr>
        <p:spPr>
          <a:xfrm>
            <a:off x="4496235" y="3681185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0B723B6-EDED-7048-A349-31D8224E9B0A}"/>
              </a:ext>
            </a:extLst>
          </p:cNvPr>
          <p:cNvSpPr/>
          <p:nvPr/>
        </p:nvSpPr>
        <p:spPr>
          <a:xfrm>
            <a:off x="4060136" y="4479517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45AE09E-15C6-8245-BCEE-6B3C502C15D6}"/>
              </a:ext>
            </a:extLst>
          </p:cNvPr>
          <p:cNvSpPr/>
          <p:nvPr/>
        </p:nvSpPr>
        <p:spPr>
          <a:xfrm>
            <a:off x="8413897" y="464231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32F3DFB-6249-1B42-AAB2-3401FEBEEBFB}"/>
              </a:ext>
            </a:extLst>
          </p:cNvPr>
          <p:cNvSpPr/>
          <p:nvPr/>
        </p:nvSpPr>
        <p:spPr>
          <a:xfrm>
            <a:off x="1034220" y="4722302"/>
            <a:ext cx="177152" cy="177152"/>
          </a:xfrm>
          <a:prstGeom prst="ellipse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78762-FF34-2947-A3C1-464F1B280B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1288" y="2504298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Alūksne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EA274F34-4939-ED4E-AD39-48D1EBD917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2673" y="320121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Gulbene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BE2A71EB-AA70-EA4E-A3C4-45671BCF1A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2447" y="365006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Madona</a:t>
            </a:r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E21928CB-5325-A44D-BDA5-F8B47F8C8F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78528" y="506335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Preiļi</a:t>
            </a:r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68B3A83F-0682-AE45-987F-CA92D67484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23567" y="593742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Daugavpils</a:t>
            </a:r>
          </a:p>
        </p:txBody>
      </p:sp>
      <p:sp>
        <p:nvSpPr>
          <p:cNvPr id="95" name="Text Placeholder 3">
            <a:extLst>
              <a:ext uri="{FF2B5EF4-FFF2-40B4-BE49-F238E27FC236}">
                <a16:creationId xmlns:a16="http://schemas.microsoft.com/office/drawing/2014/main" id="{35D4DE21-70D4-4E42-92EC-CB9BB53F09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2086" y="4574199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Jēkabpils</a:t>
            </a:r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748E7940-289D-7646-8C3D-2D307781B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406" y="275281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Cēsis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5775B044-27CE-8F4A-AEFD-178002C36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02645" y="2426896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Limbaži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C854FC21-C2E5-534F-BD03-9A62FA598E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4171" y="3837042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Ogre</a:t>
            </a:r>
          </a:p>
        </p:txBody>
      </p:sp>
      <p:sp>
        <p:nvSpPr>
          <p:cNvPr id="99" name="Text Placeholder 3">
            <a:extLst>
              <a:ext uri="{FF2B5EF4-FFF2-40B4-BE49-F238E27FC236}">
                <a16:creationId xmlns:a16="http://schemas.microsoft.com/office/drawing/2014/main" id="{9B01FD82-8FDC-BD4E-A0AA-8BC7BAC98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72504" y="468990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Bauska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9497EEE2-68EC-D349-8BE3-18ABDD8F22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78544" y="4673214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Dobele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5D1F65BB-9549-D240-87A5-C56D1287AB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93710" y="3858547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Tukums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EB50C829-F22A-F54F-8D6D-044E7265C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49394" y="292873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Talsi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53A617C0-9324-6F49-8C74-1BDE3A1253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4521" y="2655031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Ventspils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DC0DEC4B-7A8D-4B41-8F5A-9C37C75B99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36768" y="3451703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Kuldīga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13C6E485-8BEF-E240-A494-B70802FC86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0166" y="4143600"/>
            <a:ext cx="1108075" cy="209550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lv-LV" dirty="0"/>
              <a:t>Saldus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88D1F-6A82-5B4C-973D-017017F2D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33599" y="3163838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Rīga</a:t>
            </a:r>
            <a:endParaRPr lang="lv-LV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F4BAA335-7943-DE4D-9933-E0FEABC620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45905" y="4139079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Rēzekne</a:t>
            </a:r>
            <a:endParaRPr lang="lv-LV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EE82D6D-070C-D146-8E48-CCF12BFE2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629" y="397631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Jelgava</a:t>
            </a:r>
            <a:endParaRPr lang="lv-LV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CF653078-7093-1B41-943A-103BA86478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67659" y="4223593"/>
            <a:ext cx="1108075" cy="4635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Liepāja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3138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dator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E27D7-9FA2-0643-83C6-831F3F6A3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9928" y="969450"/>
            <a:ext cx="6644502" cy="4541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29B448-3607-0B47-A2D7-874BC55177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2483" y="3140519"/>
            <a:ext cx="1114398" cy="111505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4220" y="969450"/>
            <a:ext cx="4600575" cy="7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2802" y="5141678"/>
            <a:ext cx="150789" cy="212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756" y="4851567"/>
            <a:ext cx="212879" cy="212879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4220" y="4255577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220" y="4522264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998" y="4847376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2998" y="5141574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220" y="2022993"/>
            <a:ext cx="2016125" cy="2016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938499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lēguma slaids ar telefo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AF531B-94AD-BF45-B0FD-6AB7E1C47F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4220" y="969450"/>
            <a:ext cx="4600575" cy="76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www.altum.lv</a:t>
            </a:r>
            <a:endParaRPr lang="lv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20B54-6053-9E4A-8B7C-73EC55E66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2802" y="5141678"/>
            <a:ext cx="150789" cy="212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9A8D50-0275-8943-8615-8B82762FF2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756" y="4851567"/>
            <a:ext cx="212879" cy="212879"/>
          </a:xfrm>
          <a:prstGeom prst="rect">
            <a:avLst/>
          </a:prstGeom>
        </p:spPr>
      </p:pic>
      <p:sp>
        <p:nvSpPr>
          <p:cNvPr id="17" name="Text Placeholder 32">
            <a:extLst>
              <a:ext uri="{FF2B5EF4-FFF2-40B4-BE49-F238E27FC236}">
                <a16:creationId xmlns:a16="http://schemas.microsoft.com/office/drawing/2014/main" id="{C00DADF9-6DDD-594E-8EFD-70DA78BE3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4220" y="4255577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 </a:t>
            </a:r>
            <a:r>
              <a:rPr lang="en-GB" dirty="0" err="1"/>
              <a:t>Uzvārds</a:t>
            </a:r>
            <a:endParaRPr lang="en-GB" dirty="0"/>
          </a:p>
        </p:txBody>
      </p:sp>
      <p:sp>
        <p:nvSpPr>
          <p:cNvPr id="18" name="Text Placeholder 32">
            <a:extLst>
              <a:ext uri="{FF2B5EF4-FFF2-40B4-BE49-F238E27FC236}">
                <a16:creationId xmlns:a16="http://schemas.microsoft.com/office/drawing/2014/main" id="{1BA851FC-DA12-9D4D-976D-BB831AA46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220" y="4522264"/>
            <a:ext cx="2016125" cy="24788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Amats</a:t>
            </a:r>
            <a:endParaRPr lang="en-GB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6D3FCF87-C232-214B-B656-C64DCA3232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998" y="4847376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 err="1"/>
              <a:t>epasts@altum.lv</a:t>
            </a:r>
            <a:endParaRPr lang="en-GB" dirty="0"/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5665B61C-1EE7-BE4D-A075-58D75C23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2998" y="5141574"/>
            <a:ext cx="2016125" cy="22826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 i="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22222222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43464FD3-DA0F-B44E-841F-5011E8C977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220" y="2022993"/>
            <a:ext cx="2016125" cy="201612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BA9C2C-77A5-6F4C-9A01-5FF41B0333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29535" y="599529"/>
            <a:ext cx="2736683" cy="5546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36814F-D85D-AA4F-A573-16DD482C15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007446">
            <a:off x="9644789" y="4316196"/>
            <a:ext cx="986951" cy="14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69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757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ltais lielais virsraksts 2/2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3787" y="1481643"/>
            <a:ext cx="11022943" cy="3630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144" b="1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Mark"/>
              </a:defRPr>
            </a:lvl1pPr>
          </a:lstStyle>
          <a:p>
            <a:pPr lvl="0"/>
            <a:r>
              <a:rPr lang="lv-LV" dirty="0"/>
              <a:t>Mazais virsraksts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44736" y="554695"/>
            <a:ext cx="11022943" cy="73849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lv-LV" sz="4289" b="1" kern="1200" spc="0" baseline="0" dirty="0" smtClean="0">
                <a:solidFill>
                  <a:srgbClr val="00AAC6"/>
                </a:solidFill>
                <a:latin typeface="Century Gothic" pitchFamily="34" charset="0"/>
                <a:ea typeface="Mark" pitchFamily="50" charset="0"/>
                <a:cs typeface="Mark" pitchFamily="50" charset="0"/>
              </a:defRPr>
            </a:lvl1pPr>
          </a:lstStyle>
          <a:p>
            <a:pPr lvl="0"/>
            <a:r>
              <a:rPr lang="lv-LV" dirty="0"/>
              <a:t>LIELAIS VIRSRAKSTS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3787" y="2099500"/>
            <a:ext cx="5303013" cy="18557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2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223779" y="2109823"/>
            <a:ext cx="5303013" cy="185576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1200" kern="1200" spc="0" baseline="0" dirty="0">
                <a:solidFill>
                  <a:srgbClr val="00AAC6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2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ļš virsraksts + bul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DB09D57-D20B-2A49-9610-38C1336D0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850" y="2724340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56350" y="0"/>
            <a:ext cx="5835650" cy="685800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1850" y="1744663"/>
            <a:ext cx="5264150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C9103D-239C-0C43-85C2-C395D32B4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88761"/>
            <a:ext cx="5264150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highlight>
                  <a:srgbClr val="C1D82F"/>
                </a:highlight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664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E40A1-5BF6-2042-8B26-1A7B7E4A5A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58233" y="2808746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296883"/>
            <a:ext cx="6096001" cy="68580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233" y="888761"/>
            <a:ext cx="5264150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233" y="1744663"/>
            <a:ext cx="5264150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7D8D68-67D7-924A-855C-6B66A662D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96" y="2244725"/>
            <a:ext cx="1558886" cy="6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0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0084" cy="685800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1282" y="888761"/>
            <a:ext cx="7822786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1282" y="1744663"/>
            <a:ext cx="7822786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1282" y="2503488"/>
            <a:ext cx="7822786" cy="4014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64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za bilde + teksts pa lab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7917A5-3127-454B-ADE4-54B09619D3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1916" y="0"/>
            <a:ext cx="3040084" cy="685800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lv-LV" dirty="0"/>
              <a:t>Bilde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324CF-8BB2-F44B-8E27-97915A3D11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96" y="888761"/>
            <a:ext cx="7822786" cy="855634"/>
          </a:xfrm>
        </p:spPr>
        <p:txBody>
          <a:bodyPr anchor="t">
            <a:normAutofit/>
          </a:bodyPr>
          <a:lstStyle>
            <a:lvl1pPr>
              <a:defRPr sz="4400" b="1" i="0" cap="all" baseline="0">
                <a:solidFill>
                  <a:srgbClr val="00467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 err="1"/>
              <a:t>Lielais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0EA0F48-6DF1-744D-9B40-E4109E0105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196" y="1744663"/>
            <a:ext cx="7822786" cy="758825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Mazais</a:t>
            </a:r>
            <a:r>
              <a:rPr lang="en-GB" dirty="0"/>
              <a:t> </a:t>
            </a:r>
            <a:r>
              <a:rPr lang="en-GB" dirty="0" err="1"/>
              <a:t>virsraksts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368EB-F605-1F40-AE58-1410681B1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196" y="2503488"/>
            <a:ext cx="7822786" cy="40147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 err="1"/>
              <a:t>Teksts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58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A495290D-4F67-1845-A162-E493C9539775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199" y="1491819"/>
            <a:ext cx="5087938" cy="4810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lv-LV" dirty="0"/>
              <a:t>Grafiks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71D92D-8D61-A74B-BD12-F8CF078DEB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0540" y="1982101"/>
            <a:ext cx="5264150" cy="3829560"/>
          </a:xfrm>
        </p:spPr>
        <p:txBody>
          <a:bodyPr/>
          <a:lstStyle>
            <a:lvl1pPr marL="228600" indent="-228600">
              <a:buClr>
                <a:srgbClr val="C1D82F"/>
              </a:buClr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01B5CE"/>
              </a:buClr>
              <a:buFont typeface="System Font Regular"/>
              <a:buChar char="⎼"/>
              <a:defRPr/>
            </a:lvl2pPr>
            <a:lvl3pPr marL="1143000" indent="-228600">
              <a:buClr>
                <a:srgbClr val="01B5CC"/>
              </a:buClr>
              <a:buFont typeface="System Font Regular"/>
              <a:buChar char="⎼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075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foto + paskaidroju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CDB8D9-8796-9D48-ABF0-0D0565689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49704"/>
            <a:ext cx="10716491" cy="719529"/>
          </a:xfrm>
        </p:spPr>
        <p:txBody>
          <a:bodyPr anchor="ctr"/>
          <a:lstStyle>
            <a:lvl1pPr>
              <a:defRPr b="1" i="0" cap="all" baseline="0"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LIELAIS VIRSRAKSTS</a:t>
            </a:r>
            <a:endParaRPr lang="lv-LV" dirty="0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13D4CC21-9E01-8E49-BEBD-A4AE88F9915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819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B4BC0-0619-914B-AB93-B6935DED5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4F0A528F-A467-7F4E-A6EA-53E1170BAEC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561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47DAB1-5F7B-CE40-B71E-1C8889B51E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561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3" name="Picture Placeholder 40">
            <a:extLst>
              <a:ext uri="{FF2B5EF4-FFF2-40B4-BE49-F238E27FC236}">
                <a16:creationId xmlns:a16="http://schemas.microsoft.com/office/drawing/2014/main" id="{EC9ABC09-08A0-1A42-BE5D-7EA28141E45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7303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B4269E5-EAA1-DA4D-8B3F-348DF1DBDE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7303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5" name="Picture Placeholder 40">
            <a:extLst>
              <a:ext uri="{FF2B5EF4-FFF2-40B4-BE49-F238E27FC236}">
                <a16:creationId xmlns:a16="http://schemas.microsoft.com/office/drawing/2014/main" id="{390C88E1-ABEF-D24F-B63E-677FCF6CFC0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9045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52D5F36-1948-484D-B7B0-2760D17349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045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7" name="Picture Placeholder 40">
            <a:extLst>
              <a:ext uri="{FF2B5EF4-FFF2-40B4-BE49-F238E27FC236}">
                <a16:creationId xmlns:a16="http://schemas.microsoft.com/office/drawing/2014/main" id="{26DDCF39-64C2-044E-B1A7-50462B58A05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707879" y="149311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56DCC94-580C-344E-9EA1-0572D5EE8C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707879" y="346919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19" name="Picture Placeholder 40">
            <a:extLst>
              <a:ext uri="{FF2B5EF4-FFF2-40B4-BE49-F238E27FC236}">
                <a16:creationId xmlns:a16="http://schemas.microsoft.com/office/drawing/2014/main" id="{9C3B4D56-AC56-B143-A967-814F6A655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819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A30FC3-5687-D840-A7D5-4B495B7E38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1" name="Picture Placeholder 40">
            <a:extLst>
              <a:ext uri="{FF2B5EF4-FFF2-40B4-BE49-F238E27FC236}">
                <a16:creationId xmlns:a16="http://schemas.microsoft.com/office/drawing/2014/main" id="{51D56D81-678E-0948-BF23-5298C6B2A93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5561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2C83E59-368A-A547-B8AF-CB7DC6B8F8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5561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3" name="Picture Placeholder 40">
            <a:extLst>
              <a:ext uri="{FF2B5EF4-FFF2-40B4-BE49-F238E27FC236}">
                <a16:creationId xmlns:a16="http://schemas.microsoft.com/office/drawing/2014/main" id="{3857E7FD-FF75-3D43-BEE7-C62955649A2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27303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21F32C2-6155-9541-90AA-9034612F544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7303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5" name="Picture Placeholder 40">
            <a:extLst>
              <a:ext uri="{FF2B5EF4-FFF2-40B4-BE49-F238E27FC236}">
                <a16:creationId xmlns:a16="http://schemas.microsoft.com/office/drawing/2014/main" id="{82B91B42-312D-D844-8A9D-0587288EC26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9045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4718B10-B6E8-3C4E-AE17-C8299CEE67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9045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  <p:sp>
        <p:nvSpPr>
          <p:cNvPr id="27" name="Picture Placeholder 40">
            <a:extLst>
              <a:ext uri="{FF2B5EF4-FFF2-40B4-BE49-F238E27FC236}">
                <a16:creationId xmlns:a16="http://schemas.microsoft.com/office/drawing/2014/main" id="{17F02615-A105-DB48-AC15-548CB0D27E5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07879" y="4144870"/>
            <a:ext cx="1869375" cy="18693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lv-LV" dirty="0"/>
              <a:t>Foto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AB1159B-DECB-2D4E-ABE7-ED7AF5BB9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7879" y="6120952"/>
            <a:ext cx="1869375" cy="388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Teksts</a:t>
            </a:r>
          </a:p>
        </p:txBody>
      </p:sp>
    </p:spTree>
    <p:extLst>
      <p:ext uri="{BB962C8B-B14F-4D97-AF65-F5344CB8AC3E}">
        <p14:creationId xmlns:p14="http://schemas.microsoft.com/office/powerpoint/2010/main" val="1965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0BE797-4FB4-5B4B-93F6-EC89F6128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/>
          <a:srcRect l="7563" t="6561" r="7563" b="856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CF6C3-6854-4E4E-BC4C-CC5E2738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68028-A66B-E740-B6AF-9A8102213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D10B1-F3A1-9849-88DF-62746C4B3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A862E-8960-6947-B215-BE88EFAFE8FA}" type="datetimeFigureOut">
              <a:rPr lang="lv-LV" smtClean="0"/>
              <a:t>17.01.2023</a:t>
            </a:fld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9E73-957F-054C-805F-11E14B5DA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221B-1EDD-FF4A-99ED-EDB28CA0E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C410-2051-824A-BF06-A3C623CBFE1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8544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52" r:id="rId8"/>
    <p:sldLayoutId id="2147483664" r:id="rId9"/>
    <p:sldLayoutId id="2147483665" r:id="rId10"/>
    <p:sldLayoutId id="2147483666" r:id="rId11"/>
    <p:sldLayoutId id="2147483668" r:id="rId12"/>
    <p:sldLayoutId id="2147483667" r:id="rId13"/>
    <p:sldLayoutId id="2147483669" r:id="rId14"/>
    <p:sldLayoutId id="2147483670" r:id="rId15"/>
    <p:sldLayoutId id="2147483671" r:id="rId16"/>
    <p:sldLayoutId id="2147483678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9" r:id="rId24"/>
    <p:sldLayoutId id="2147483680" r:id="rId25"/>
    <p:sldLayoutId id="2147483681" r:id="rId26"/>
    <p:sldLayoutId id="2147483683" r:id="rId27"/>
    <p:sldLayoutId id="2147483682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53" r:id="rId34"/>
    <p:sldLayoutId id="2147483689" r:id="rId35"/>
    <p:sldLayoutId id="2147483655" r:id="rId36"/>
    <p:sldLayoutId id="2147483690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um.lv/pakalpojumi/iedzivotajiem/daudzdzivoklu-maju-energoefektivitate-2022-2026?tab=2" TargetMode="External"/><Relationship Id="rId2" Type="http://schemas.openxmlformats.org/officeDocument/2006/relationships/hyperlink" Target="https://likumi.lv/ta/id/221382-dzivokla-ipasuma-likum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1EC7C8-9496-4FD2-B6CD-D41EE0ABEE17}"/>
              </a:ext>
            </a:extLst>
          </p:cNvPr>
          <p:cNvSpPr/>
          <p:nvPr/>
        </p:nvSpPr>
        <p:spPr>
          <a:xfrm>
            <a:off x="-1" y="4555067"/>
            <a:ext cx="3247687" cy="516466"/>
          </a:xfrm>
          <a:prstGeom prst="rect">
            <a:avLst/>
          </a:prstGeom>
          <a:solidFill>
            <a:srgbClr val="00ACC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" name="Picture 2" descr="A building with many windows&#10;&#10;Description automatically generated with medium confidence">
            <a:extLst>
              <a:ext uri="{FF2B5EF4-FFF2-40B4-BE49-F238E27FC236}">
                <a16:creationId xmlns:a16="http://schemas.microsoft.com/office/drawing/2014/main" id="{885BC104-DF1B-4D6C-B462-0EA31D6B7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7000"/>
          </a:blip>
          <a:srcRect b="24037"/>
          <a:stretch/>
        </p:blipFill>
        <p:spPr>
          <a:xfrm>
            <a:off x="9131808" y="1648398"/>
            <a:ext cx="3060192" cy="5209602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6A30B3A-F169-4FFB-8110-CFB48EA9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673" y="86174"/>
            <a:ext cx="1023594" cy="112370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F7C0569-C72C-4CB0-9C5C-5DFFBB6E1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124" y="251815"/>
            <a:ext cx="702357" cy="899497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6F51A8C-F9D2-4697-9A77-A6830477F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4031" y="332090"/>
            <a:ext cx="1271849" cy="79219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1100E69-EFB1-4050-B124-D07F9E39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38" y="398468"/>
            <a:ext cx="834643" cy="65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6A6B488E-B4C8-4BA9-84F5-A72353A3EB6D}"/>
              </a:ext>
            </a:extLst>
          </p:cNvPr>
          <p:cNvSpPr txBox="1">
            <a:spLocks/>
          </p:cNvSpPr>
          <p:nvPr/>
        </p:nvSpPr>
        <p:spPr>
          <a:xfrm>
            <a:off x="352300" y="2083086"/>
            <a:ext cx="9219540" cy="2260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Kā siltināt un atjaunot daudzdzīvokļu mājas </a:t>
            </a:r>
            <a:br>
              <a:rPr lang="lv-LV" dirty="0"/>
            </a:br>
            <a:r>
              <a:rPr lang="lv-LV" dirty="0"/>
              <a:t>ar ES atbalstu?!</a:t>
            </a:r>
            <a:br>
              <a:rPr lang="lv-LV" dirty="0"/>
            </a:br>
            <a:r>
              <a:rPr lang="lv-LV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0B26-6FCA-4605-BC9A-DDCDA42D4D04}"/>
              </a:ext>
            </a:extLst>
          </p:cNvPr>
          <p:cNvSpPr txBox="1"/>
          <p:nvPr/>
        </p:nvSpPr>
        <p:spPr>
          <a:xfrm>
            <a:off x="12892" y="4477144"/>
            <a:ext cx="306019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chemeClr val="bg1"/>
                </a:solidFill>
              </a:rPr>
              <a:t>Ieva Vērzemniece, </a:t>
            </a:r>
            <a:r>
              <a:rPr lang="lv-LV" b="1" dirty="0" err="1">
                <a:solidFill>
                  <a:schemeClr val="bg1"/>
                </a:solidFill>
              </a:rPr>
              <a:t>Altum</a:t>
            </a:r>
            <a:endParaRPr lang="lv-LV" b="1" dirty="0">
              <a:solidFill>
                <a:schemeClr val="bg1"/>
              </a:solidFill>
            </a:endParaRPr>
          </a:p>
          <a:p>
            <a:r>
              <a:rPr lang="lv-LV" b="1" dirty="0">
                <a:solidFill>
                  <a:schemeClr val="bg1"/>
                </a:solidFill>
              </a:rPr>
              <a:t>12.01.2023.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A8571-788E-48BD-AC56-01E606DC8655}"/>
              </a:ext>
            </a:extLst>
          </p:cNvPr>
          <p:cNvSpPr txBox="1"/>
          <p:nvPr/>
        </p:nvSpPr>
        <p:spPr>
          <a:xfrm>
            <a:off x="991856" y="560014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dmeprogramma@altum.lv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598CE-EFAC-450F-A289-486E02BCA725}"/>
              </a:ext>
            </a:extLst>
          </p:cNvPr>
          <p:cNvSpPr txBox="1"/>
          <p:nvPr/>
        </p:nvSpPr>
        <p:spPr>
          <a:xfrm>
            <a:off x="991856" y="594224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/>
              <a:t>67774010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5190E39-AE82-4C2C-BBA9-F13D03B91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434" y="5494508"/>
            <a:ext cx="514422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1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14416-99AF-4A68-95B8-1D6285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705" y="213660"/>
            <a:ext cx="10515600" cy="719529"/>
          </a:xfrm>
        </p:spPr>
        <p:txBody>
          <a:bodyPr/>
          <a:lstStyle/>
          <a:p>
            <a:r>
              <a:rPr lang="lv-LV" dirty="0"/>
              <a:t>Programmas </a:t>
            </a:r>
            <a:r>
              <a:rPr lang="lv-LV" dirty="0" err="1"/>
              <a:t>noTeikumi</a:t>
            </a:r>
            <a:endParaRPr lang="lv-LV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2DD66-170B-459A-96A8-191EAE7ABC84}"/>
              </a:ext>
            </a:extLst>
          </p:cNvPr>
          <p:cNvSpPr txBox="1"/>
          <p:nvPr/>
        </p:nvSpPr>
        <p:spPr>
          <a:xfrm>
            <a:off x="2155971" y="2227508"/>
            <a:ext cx="1013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dirty="0">
                <a:latin typeface="Century Gothic" panose="020F0302020204030204"/>
              </a:rPr>
              <a:t>Projekta mērķis - sasniegt ne mazāk kā 30% primārās enerģijas ietaupījumu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3B873-F738-4C17-B6D2-DE8BA41CF317}"/>
              </a:ext>
            </a:extLst>
          </p:cNvPr>
          <p:cNvSpPr txBox="1"/>
          <p:nvPr/>
        </p:nvSpPr>
        <p:spPr>
          <a:xfrm>
            <a:off x="3457440" y="3697662"/>
            <a:ext cx="8043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latin typeface="Century Gothic" panose="020F0302020204030204"/>
              </a:rPr>
              <a:t>Kopējais a</a:t>
            </a:r>
            <a:r>
              <a:rPr lang="lv-LV" sz="1800" dirty="0">
                <a:latin typeface="Century Gothic" panose="020F0302020204030204"/>
              </a:rPr>
              <a:t>tbalsta apjoms 49 % no projekta attiecināmajām izmaksām kapitāla atlaides veidā, kas tiek izmaksāta pēc projekta pabeigšanas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5B739C-0CFD-466F-B252-0154C68745F8}"/>
              </a:ext>
            </a:extLst>
          </p:cNvPr>
          <p:cNvSpPr txBox="1"/>
          <p:nvPr/>
        </p:nvSpPr>
        <p:spPr>
          <a:xfrm>
            <a:off x="2847767" y="2903896"/>
            <a:ext cx="924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dirty="0">
                <a:latin typeface="Century Gothic" panose="020F0302020204030204"/>
              </a:rPr>
              <a:t>Uz katriem projekta attiecināmo izmaksu 5000 EUR ir sasniegts primārās enerģijas ietaupījums – 1 </a:t>
            </a:r>
            <a:r>
              <a:rPr lang="lv-LV" sz="1800" dirty="0" err="1">
                <a:latin typeface="Century Gothic" panose="020F0302020204030204"/>
              </a:rPr>
              <a:t>MWh</a:t>
            </a:r>
            <a:r>
              <a:rPr lang="lv-LV" sz="1800" dirty="0">
                <a:latin typeface="Century Gothic" panose="020F0302020204030204"/>
              </a:rPr>
              <a:t>/gadā.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1E41D-42ED-402F-8275-62CCB38A7B30}"/>
              </a:ext>
            </a:extLst>
          </p:cNvPr>
          <p:cNvSpPr txBox="1"/>
          <p:nvPr/>
        </p:nvSpPr>
        <p:spPr>
          <a:xfrm>
            <a:off x="4704342" y="5248280"/>
            <a:ext cx="7410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lv-LV" altLang="lv-LV" sz="1800" dirty="0">
                <a:latin typeface="+mj-lt"/>
                <a:ea typeface="Times New Roman" panose="02020603050405020304" pitchFamily="18" charset="0"/>
              </a:rPr>
              <a:t>Pievienotās vērtības nodoklis attiecināmajām izmaksām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8C1792-221E-4A1A-BA9C-E8541420E882}"/>
              </a:ext>
            </a:extLst>
          </p:cNvPr>
          <p:cNvSpPr txBox="1"/>
          <p:nvPr/>
        </p:nvSpPr>
        <p:spPr>
          <a:xfrm>
            <a:off x="5195264" y="5723360"/>
            <a:ext cx="6920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lv-LV" altLang="lv-LV" dirty="0">
                <a:latin typeface="+mj-lt"/>
              </a:rPr>
              <a:t>Izmaksas, kas pārsniedz noteiktos izmaksu ierobežojumus</a:t>
            </a:r>
          </a:p>
          <a:p>
            <a:pPr>
              <a:buClr>
                <a:srgbClr val="C00000"/>
              </a:buClr>
              <a:buSzPct val="150000"/>
            </a:pPr>
            <a:r>
              <a:rPr lang="lv-LV" altLang="lv-LV" sz="1800" i="1" dirty="0">
                <a:latin typeface="+mj-lt"/>
              </a:rPr>
              <a:t>(projekta vadības izmaksu ierobežojumu 3 %, citu pasākumu ierobežojumu 20%)</a:t>
            </a: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884781FD-1ED3-429E-AA84-F0E88295729F}"/>
              </a:ext>
            </a:extLst>
          </p:cNvPr>
          <p:cNvSpPr/>
          <p:nvPr/>
        </p:nvSpPr>
        <p:spPr>
          <a:xfrm>
            <a:off x="1214256" y="2213141"/>
            <a:ext cx="770850" cy="587363"/>
          </a:xfrm>
          <a:custGeom>
            <a:avLst/>
            <a:gdLst>
              <a:gd name="connsiteX0" fmla="*/ 878698 w 883622"/>
              <a:gd name="connsiteY0" fmla="*/ 110039 h 673292"/>
              <a:gd name="connsiteX1" fmla="*/ 773491 w 883622"/>
              <a:gd name="connsiteY1" fmla="*/ 4831 h 673292"/>
              <a:gd name="connsiteX2" fmla="*/ 749157 w 883622"/>
              <a:gd name="connsiteY2" fmla="*/ 4831 h 673292"/>
              <a:gd name="connsiteX3" fmla="*/ 333336 w 883622"/>
              <a:gd name="connsiteY3" fmla="*/ 421367 h 673292"/>
              <a:gd name="connsiteX4" fmla="*/ 134372 w 883622"/>
              <a:gd name="connsiteY4" fmla="*/ 222403 h 673292"/>
              <a:gd name="connsiteX5" fmla="*/ 110039 w 883622"/>
              <a:gd name="connsiteY5" fmla="*/ 222403 h 673292"/>
              <a:gd name="connsiteX6" fmla="*/ 4831 w 883622"/>
              <a:gd name="connsiteY6" fmla="*/ 327611 h 673292"/>
              <a:gd name="connsiteX7" fmla="*/ 4831 w 883622"/>
              <a:gd name="connsiteY7" fmla="*/ 351945 h 673292"/>
              <a:gd name="connsiteX8" fmla="*/ 321169 w 883622"/>
              <a:gd name="connsiteY8" fmla="*/ 668283 h 673292"/>
              <a:gd name="connsiteX9" fmla="*/ 333336 w 883622"/>
              <a:gd name="connsiteY9" fmla="*/ 673293 h 673292"/>
              <a:gd name="connsiteX10" fmla="*/ 345503 w 883622"/>
              <a:gd name="connsiteY10" fmla="*/ 668283 h 673292"/>
              <a:gd name="connsiteX11" fmla="*/ 879414 w 883622"/>
              <a:gd name="connsiteY11" fmla="*/ 135088 h 673292"/>
              <a:gd name="connsiteX12" fmla="*/ 878698 w 883622"/>
              <a:gd name="connsiteY12" fmla="*/ 110039 h 6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3622" h="673292">
                <a:moveTo>
                  <a:pt x="878698" y="110039"/>
                </a:moveTo>
                <a:lnTo>
                  <a:pt x="773491" y="4831"/>
                </a:lnTo>
                <a:cubicBezTo>
                  <a:pt x="767049" y="-1610"/>
                  <a:pt x="756314" y="-1610"/>
                  <a:pt x="749157" y="4831"/>
                </a:cubicBezTo>
                <a:lnTo>
                  <a:pt x="333336" y="421367"/>
                </a:lnTo>
                <a:lnTo>
                  <a:pt x="134372" y="222403"/>
                </a:lnTo>
                <a:cubicBezTo>
                  <a:pt x="127931" y="215962"/>
                  <a:pt x="117196" y="215962"/>
                  <a:pt x="110039" y="222403"/>
                </a:cubicBezTo>
                <a:lnTo>
                  <a:pt x="4831" y="327611"/>
                </a:lnTo>
                <a:cubicBezTo>
                  <a:pt x="-1610" y="334052"/>
                  <a:pt x="-1610" y="344788"/>
                  <a:pt x="4831" y="351945"/>
                </a:cubicBezTo>
                <a:lnTo>
                  <a:pt x="321169" y="668283"/>
                </a:lnTo>
                <a:cubicBezTo>
                  <a:pt x="324748" y="671861"/>
                  <a:pt x="329042" y="673293"/>
                  <a:pt x="333336" y="673293"/>
                </a:cubicBezTo>
                <a:cubicBezTo>
                  <a:pt x="337631" y="673293"/>
                  <a:pt x="341925" y="671861"/>
                  <a:pt x="345503" y="668283"/>
                </a:cubicBezTo>
                <a:lnTo>
                  <a:pt x="879414" y="135088"/>
                </a:lnTo>
                <a:cubicBezTo>
                  <a:pt x="885139" y="127215"/>
                  <a:pt x="885139" y="116480"/>
                  <a:pt x="878698" y="110039"/>
                </a:cubicBezTo>
                <a:close/>
              </a:path>
            </a:pathLst>
          </a:custGeom>
          <a:solidFill>
            <a:srgbClr val="C1D82F"/>
          </a:solidFill>
          <a:ln w="42922" cap="flat">
            <a:solidFill>
              <a:srgbClr val="C1D82F"/>
            </a:solidFill>
            <a:prstDash val="solid"/>
            <a:round/>
          </a:ln>
        </p:spPr>
        <p:txBody>
          <a:bodyPr rtlCol="0" anchor="ctr"/>
          <a:lstStyle/>
          <a:p>
            <a:endParaRPr lang="lv-LV" sz="1570"/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E20F6EB7-3942-440C-88DD-B026B8DDFCB0}"/>
              </a:ext>
            </a:extLst>
          </p:cNvPr>
          <p:cNvSpPr/>
          <p:nvPr/>
        </p:nvSpPr>
        <p:spPr>
          <a:xfrm>
            <a:off x="4129633" y="5263954"/>
            <a:ext cx="423556" cy="380522"/>
          </a:xfrm>
          <a:custGeom>
            <a:avLst/>
            <a:gdLst>
              <a:gd name="connsiteX0" fmla="*/ 444448 w 662020"/>
              <a:gd name="connsiteY0" fmla="*/ 337094 h 668640"/>
              <a:gd name="connsiteX1" fmla="*/ 658442 w 662020"/>
              <a:gd name="connsiteY1" fmla="*/ 123100 h 668640"/>
              <a:gd name="connsiteX2" fmla="*/ 662021 w 662020"/>
              <a:gd name="connsiteY2" fmla="*/ 113796 h 668640"/>
              <a:gd name="connsiteX3" fmla="*/ 658442 w 662020"/>
              <a:gd name="connsiteY3" fmla="*/ 104492 h 668640"/>
              <a:gd name="connsiteX4" fmla="*/ 553950 w 662020"/>
              <a:gd name="connsiteY4" fmla="*/ 0 h 668640"/>
              <a:gd name="connsiteX5" fmla="*/ 330653 w 662020"/>
              <a:gd name="connsiteY5" fmla="*/ 223298 h 668640"/>
              <a:gd name="connsiteX6" fmla="*/ 107355 w 662020"/>
              <a:gd name="connsiteY6" fmla="*/ 0 h 668640"/>
              <a:gd name="connsiteX7" fmla="*/ 107355 w 662020"/>
              <a:gd name="connsiteY7" fmla="*/ 0 h 668640"/>
              <a:gd name="connsiteX8" fmla="*/ 3578 w 662020"/>
              <a:gd name="connsiteY8" fmla="*/ 104492 h 668640"/>
              <a:gd name="connsiteX9" fmla="*/ 0 w 662020"/>
              <a:gd name="connsiteY9" fmla="*/ 113796 h 668640"/>
              <a:gd name="connsiteX10" fmla="*/ 3578 w 662020"/>
              <a:gd name="connsiteY10" fmla="*/ 123100 h 668640"/>
              <a:gd name="connsiteX11" fmla="*/ 217572 w 662020"/>
              <a:gd name="connsiteY11" fmla="*/ 337094 h 668640"/>
              <a:gd name="connsiteX12" fmla="*/ 3578 w 662020"/>
              <a:gd name="connsiteY12" fmla="*/ 551087 h 668640"/>
              <a:gd name="connsiteX13" fmla="*/ 0 w 662020"/>
              <a:gd name="connsiteY13" fmla="*/ 560392 h 668640"/>
              <a:gd name="connsiteX14" fmla="*/ 3578 w 662020"/>
              <a:gd name="connsiteY14" fmla="*/ 569696 h 668640"/>
              <a:gd name="connsiteX15" fmla="*/ 98766 w 662020"/>
              <a:gd name="connsiteY15" fmla="*/ 664884 h 668640"/>
              <a:gd name="connsiteX16" fmla="*/ 116659 w 662020"/>
              <a:gd name="connsiteY16" fmla="*/ 664884 h 668640"/>
              <a:gd name="connsiteX17" fmla="*/ 330653 w 662020"/>
              <a:gd name="connsiteY17" fmla="*/ 450890 h 668640"/>
              <a:gd name="connsiteX18" fmla="*/ 544646 w 662020"/>
              <a:gd name="connsiteY18" fmla="*/ 664884 h 668640"/>
              <a:gd name="connsiteX19" fmla="*/ 553950 w 662020"/>
              <a:gd name="connsiteY19" fmla="*/ 668462 h 668640"/>
              <a:gd name="connsiteX20" fmla="*/ 563254 w 662020"/>
              <a:gd name="connsiteY20" fmla="*/ 664884 h 668640"/>
              <a:gd name="connsiteX21" fmla="*/ 658442 w 662020"/>
              <a:gd name="connsiteY21" fmla="*/ 569696 h 668640"/>
              <a:gd name="connsiteX22" fmla="*/ 662021 w 662020"/>
              <a:gd name="connsiteY22" fmla="*/ 560392 h 668640"/>
              <a:gd name="connsiteX23" fmla="*/ 658442 w 662020"/>
              <a:gd name="connsiteY23" fmla="*/ 551087 h 668640"/>
              <a:gd name="connsiteX24" fmla="*/ 444448 w 662020"/>
              <a:gd name="connsiteY24" fmla="*/ 337094 h 66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020" h="668640">
                <a:moveTo>
                  <a:pt x="444448" y="337094"/>
                </a:moveTo>
                <a:lnTo>
                  <a:pt x="658442" y="123100"/>
                </a:lnTo>
                <a:cubicBezTo>
                  <a:pt x="660589" y="120953"/>
                  <a:pt x="662021" y="117374"/>
                  <a:pt x="662021" y="113796"/>
                </a:cubicBezTo>
                <a:cubicBezTo>
                  <a:pt x="662021" y="110217"/>
                  <a:pt x="660589" y="107355"/>
                  <a:pt x="658442" y="104492"/>
                </a:cubicBezTo>
                <a:lnTo>
                  <a:pt x="553950" y="0"/>
                </a:lnTo>
                <a:lnTo>
                  <a:pt x="330653" y="223298"/>
                </a:lnTo>
                <a:lnTo>
                  <a:pt x="107355" y="0"/>
                </a:lnTo>
                <a:cubicBezTo>
                  <a:pt x="107355" y="0"/>
                  <a:pt x="107355" y="0"/>
                  <a:pt x="107355" y="0"/>
                </a:cubicBezTo>
                <a:lnTo>
                  <a:pt x="3578" y="104492"/>
                </a:lnTo>
                <a:cubicBezTo>
                  <a:pt x="1431" y="106639"/>
                  <a:pt x="0" y="110217"/>
                  <a:pt x="0" y="113796"/>
                </a:cubicBezTo>
                <a:cubicBezTo>
                  <a:pt x="0" y="117374"/>
                  <a:pt x="1431" y="120237"/>
                  <a:pt x="3578" y="123100"/>
                </a:cubicBezTo>
                <a:lnTo>
                  <a:pt x="217572" y="337094"/>
                </a:lnTo>
                <a:lnTo>
                  <a:pt x="3578" y="551087"/>
                </a:lnTo>
                <a:cubicBezTo>
                  <a:pt x="1431" y="553235"/>
                  <a:pt x="0" y="556813"/>
                  <a:pt x="0" y="560392"/>
                </a:cubicBezTo>
                <a:cubicBezTo>
                  <a:pt x="0" y="563970"/>
                  <a:pt x="1431" y="566833"/>
                  <a:pt x="3578" y="569696"/>
                </a:cubicBezTo>
                <a:lnTo>
                  <a:pt x="98766" y="664884"/>
                </a:lnTo>
                <a:cubicBezTo>
                  <a:pt x="103776" y="669893"/>
                  <a:pt x="111649" y="669893"/>
                  <a:pt x="116659" y="664884"/>
                </a:cubicBezTo>
                <a:lnTo>
                  <a:pt x="330653" y="450890"/>
                </a:lnTo>
                <a:lnTo>
                  <a:pt x="544646" y="664884"/>
                </a:lnTo>
                <a:cubicBezTo>
                  <a:pt x="547509" y="667746"/>
                  <a:pt x="550372" y="668462"/>
                  <a:pt x="553950" y="668462"/>
                </a:cubicBezTo>
                <a:cubicBezTo>
                  <a:pt x="556813" y="668462"/>
                  <a:pt x="560391" y="667031"/>
                  <a:pt x="563254" y="664884"/>
                </a:cubicBezTo>
                <a:lnTo>
                  <a:pt x="658442" y="569696"/>
                </a:lnTo>
                <a:cubicBezTo>
                  <a:pt x="660589" y="567549"/>
                  <a:pt x="662021" y="563970"/>
                  <a:pt x="662021" y="560392"/>
                </a:cubicBezTo>
                <a:cubicBezTo>
                  <a:pt x="662021" y="556813"/>
                  <a:pt x="660589" y="553950"/>
                  <a:pt x="658442" y="551087"/>
                </a:cubicBezTo>
                <a:lnTo>
                  <a:pt x="444448" y="337094"/>
                </a:lnTo>
                <a:close/>
              </a:path>
            </a:pathLst>
          </a:custGeom>
          <a:solidFill>
            <a:srgbClr val="C00000"/>
          </a:solidFill>
          <a:ln w="42922" cap="flat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lv-LV" sz="1570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4B09E2AB-ABF6-4B73-93F3-3AEE925C08DC}"/>
              </a:ext>
            </a:extLst>
          </p:cNvPr>
          <p:cNvSpPr/>
          <p:nvPr/>
        </p:nvSpPr>
        <p:spPr>
          <a:xfrm>
            <a:off x="2462342" y="3747218"/>
            <a:ext cx="770850" cy="587363"/>
          </a:xfrm>
          <a:custGeom>
            <a:avLst/>
            <a:gdLst>
              <a:gd name="connsiteX0" fmla="*/ 878698 w 883622"/>
              <a:gd name="connsiteY0" fmla="*/ 110039 h 673292"/>
              <a:gd name="connsiteX1" fmla="*/ 773491 w 883622"/>
              <a:gd name="connsiteY1" fmla="*/ 4831 h 673292"/>
              <a:gd name="connsiteX2" fmla="*/ 749157 w 883622"/>
              <a:gd name="connsiteY2" fmla="*/ 4831 h 673292"/>
              <a:gd name="connsiteX3" fmla="*/ 333336 w 883622"/>
              <a:gd name="connsiteY3" fmla="*/ 421367 h 673292"/>
              <a:gd name="connsiteX4" fmla="*/ 134372 w 883622"/>
              <a:gd name="connsiteY4" fmla="*/ 222403 h 673292"/>
              <a:gd name="connsiteX5" fmla="*/ 110039 w 883622"/>
              <a:gd name="connsiteY5" fmla="*/ 222403 h 673292"/>
              <a:gd name="connsiteX6" fmla="*/ 4831 w 883622"/>
              <a:gd name="connsiteY6" fmla="*/ 327611 h 673292"/>
              <a:gd name="connsiteX7" fmla="*/ 4831 w 883622"/>
              <a:gd name="connsiteY7" fmla="*/ 351945 h 673292"/>
              <a:gd name="connsiteX8" fmla="*/ 321169 w 883622"/>
              <a:gd name="connsiteY8" fmla="*/ 668283 h 673292"/>
              <a:gd name="connsiteX9" fmla="*/ 333336 w 883622"/>
              <a:gd name="connsiteY9" fmla="*/ 673293 h 673292"/>
              <a:gd name="connsiteX10" fmla="*/ 345503 w 883622"/>
              <a:gd name="connsiteY10" fmla="*/ 668283 h 673292"/>
              <a:gd name="connsiteX11" fmla="*/ 879414 w 883622"/>
              <a:gd name="connsiteY11" fmla="*/ 135088 h 673292"/>
              <a:gd name="connsiteX12" fmla="*/ 878698 w 883622"/>
              <a:gd name="connsiteY12" fmla="*/ 110039 h 6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3622" h="673292">
                <a:moveTo>
                  <a:pt x="878698" y="110039"/>
                </a:moveTo>
                <a:lnTo>
                  <a:pt x="773491" y="4831"/>
                </a:lnTo>
                <a:cubicBezTo>
                  <a:pt x="767049" y="-1610"/>
                  <a:pt x="756314" y="-1610"/>
                  <a:pt x="749157" y="4831"/>
                </a:cubicBezTo>
                <a:lnTo>
                  <a:pt x="333336" y="421367"/>
                </a:lnTo>
                <a:lnTo>
                  <a:pt x="134372" y="222403"/>
                </a:lnTo>
                <a:cubicBezTo>
                  <a:pt x="127931" y="215962"/>
                  <a:pt x="117196" y="215962"/>
                  <a:pt x="110039" y="222403"/>
                </a:cubicBezTo>
                <a:lnTo>
                  <a:pt x="4831" y="327611"/>
                </a:lnTo>
                <a:cubicBezTo>
                  <a:pt x="-1610" y="334052"/>
                  <a:pt x="-1610" y="344788"/>
                  <a:pt x="4831" y="351945"/>
                </a:cubicBezTo>
                <a:lnTo>
                  <a:pt x="321169" y="668283"/>
                </a:lnTo>
                <a:cubicBezTo>
                  <a:pt x="324748" y="671861"/>
                  <a:pt x="329042" y="673293"/>
                  <a:pt x="333336" y="673293"/>
                </a:cubicBezTo>
                <a:cubicBezTo>
                  <a:pt x="337631" y="673293"/>
                  <a:pt x="341925" y="671861"/>
                  <a:pt x="345503" y="668283"/>
                </a:cubicBezTo>
                <a:lnTo>
                  <a:pt x="879414" y="135088"/>
                </a:lnTo>
                <a:cubicBezTo>
                  <a:pt x="885139" y="127215"/>
                  <a:pt x="885139" y="116480"/>
                  <a:pt x="878698" y="110039"/>
                </a:cubicBezTo>
                <a:close/>
              </a:path>
            </a:pathLst>
          </a:custGeom>
          <a:solidFill>
            <a:srgbClr val="C1D82F"/>
          </a:solidFill>
          <a:ln w="42922" cap="flat">
            <a:solidFill>
              <a:srgbClr val="C1D82F"/>
            </a:solidFill>
            <a:prstDash val="solid"/>
            <a:round/>
          </a:ln>
        </p:spPr>
        <p:txBody>
          <a:bodyPr rtlCol="0" anchor="ctr"/>
          <a:lstStyle/>
          <a:p>
            <a:endParaRPr lang="lv-LV" sz="1570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08561087-58E3-4966-8A2B-39E6F4CAE495}"/>
              </a:ext>
            </a:extLst>
          </p:cNvPr>
          <p:cNvSpPr/>
          <p:nvPr/>
        </p:nvSpPr>
        <p:spPr>
          <a:xfrm>
            <a:off x="1862825" y="2939878"/>
            <a:ext cx="770850" cy="587363"/>
          </a:xfrm>
          <a:custGeom>
            <a:avLst/>
            <a:gdLst>
              <a:gd name="connsiteX0" fmla="*/ 878698 w 883622"/>
              <a:gd name="connsiteY0" fmla="*/ 110039 h 673292"/>
              <a:gd name="connsiteX1" fmla="*/ 773491 w 883622"/>
              <a:gd name="connsiteY1" fmla="*/ 4831 h 673292"/>
              <a:gd name="connsiteX2" fmla="*/ 749157 w 883622"/>
              <a:gd name="connsiteY2" fmla="*/ 4831 h 673292"/>
              <a:gd name="connsiteX3" fmla="*/ 333336 w 883622"/>
              <a:gd name="connsiteY3" fmla="*/ 421367 h 673292"/>
              <a:gd name="connsiteX4" fmla="*/ 134372 w 883622"/>
              <a:gd name="connsiteY4" fmla="*/ 222403 h 673292"/>
              <a:gd name="connsiteX5" fmla="*/ 110039 w 883622"/>
              <a:gd name="connsiteY5" fmla="*/ 222403 h 673292"/>
              <a:gd name="connsiteX6" fmla="*/ 4831 w 883622"/>
              <a:gd name="connsiteY6" fmla="*/ 327611 h 673292"/>
              <a:gd name="connsiteX7" fmla="*/ 4831 w 883622"/>
              <a:gd name="connsiteY7" fmla="*/ 351945 h 673292"/>
              <a:gd name="connsiteX8" fmla="*/ 321169 w 883622"/>
              <a:gd name="connsiteY8" fmla="*/ 668283 h 673292"/>
              <a:gd name="connsiteX9" fmla="*/ 333336 w 883622"/>
              <a:gd name="connsiteY9" fmla="*/ 673293 h 673292"/>
              <a:gd name="connsiteX10" fmla="*/ 345503 w 883622"/>
              <a:gd name="connsiteY10" fmla="*/ 668283 h 673292"/>
              <a:gd name="connsiteX11" fmla="*/ 879414 w 883622"/>
              <a:gd name="connsiteY11" fmla="*/ 135088 h 673292"/>
              <a:gd name="connsiteX12" fmla="*/ 878698 w 883622"/>
              <a:gd name="connsiteY12" fmla="*/ 110039 h 6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3622" h="673292">
                <a:moveTo>
                  <a:pt x="878698" y="110039"/>
                </a:moveTo>
                <a:lnTo>
                  <a:pt x="773491" y="4831"/>
                </a:lnTo>
                <a:cubicBezTo>
                  <a:pt x="767049" y="-1610"/>
                  <a:pt x="756314" y="-1610"/>
                  <a:pt x="749157" y="4831"/>
                </a:cubicBezTo>
                <a:lnTo>
                  <a:pt x="333336" y="421367"/>
                </a:lnTo>
                <a:lnTo>
                  <a:pt x="134372" y="222403"/>
                </a:lnTo>
                <a:cubicBezTo>
                  <a:pt x="127931" y="215962"/>
                  <a:pt x="117196" y="215962"/>
                  <a:pt x="110039" y="222403"/>
                </a:cubicBezTo>
                <a:lnTo>
                  <a:pt x="4831" y="327611"/>
                </a:lnTo>
                <a:cubicBezTo>
                  <a:pt x="-1610" y="334052"/>
                  <a:pt x="-1610" y="344788"/>
                  <a:pt x="4831" y="351945"/>
                </a:cubicBezTo>
                <a:lnTo>
                  <a:pt x="321169" y="668283"/>
                </a:lnTo>
                <a:cubicBezTo>
                  <a:pt x="324748" y="671861"/>
                  <a:pt x="329042" y="673293"/>
                  <a:pt x="333336" y="673293"/>
                </a:cubicBezTo>
                <a:cubicBezTo>
                  <a:pt x="337631" y="673293"/>
                  <a:pt x="341925" y="671861"/>
                  <a:pt x="345503" y="668283"/>
                </a:cubicBezTo>
                <a:lnTo>
                  <a:pt x="879414" y="135088"/>
                </a:lnTo>
                <a:cubicBezTo>
                  <a:pt x="885139" y="127215"/>
                  <a:pt x="885139" y="116480"/>
                  <a:pt x="878698" y="110039"/>
                </a:cubicBezTo>
                <a:close/>
              </a:path>
            </a:pathLst>
          </a:custGeom>
          <a:solidFill>
            <a:srgbClr val="C1D82F"/>
          </a:solidFill>
          <a:ln w="42922" cap="flat">
            <a:solidFill>
              <a:srgbClr val="C1D82F"/>
            </a:solidFill>
            <a:prstDash val="solid"/>
            <a:round/>
          </a:ln>
        </p:spPr>
        <p:txBody>
          <a:bodyPr rtlCol="0" anchor="ctr"/>
          <a:lstStyle/>
          <a:p>
            <a:endParaRPr lang="lv-LV" sz="1570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0ECC2710-A50E-453C-8C03-88467B19B280}"/>
              </a:ext>
            </a:extLst>
          </p:cNvPr>
          <p:cNvSpPr/>
          <p:nvPr/>
        </p:nvSpPr>
        <p:spPr>
          <a:xfrm>
            <a:off x="4553189" y="5981350"/>
            <a:ext cx="423556" cy="407351"/>
          </a:xfrm>
          <a:custGeom>
            <a:avLst/>
            <a:gdLst>
              <a:gd name="connsiteX0" fmla="*/ 444448 w 662020"/>
              <a:gd name="connsiteY0" fmla="*/ 337094 h 668640"/>
              <a:gd name="connsiteX1" fmla="*/ 658442 w 662020"/>
              <a:gd name="connsiteY1" fmla="*/ 123100 h 668640"/>
              <a:gd name="connsiteX2" fmla="*/ 662021 w 662020"/>
              <a:gd name="connsiteY2" fmla="*/ 113796 h 668640"/>
              <a:gd name="connsiteX3" fmla="*/ 658442 w 662020"/>
              <a:gd name="connsiteY3" fmla="*/ 104492 h 668640"/>
              <a:gd name="connsiteX4" fmla="*/ 553950 w 662020"/>
              <a:gd name="connsiteY4" fmla="*/ 0 h 668640"/>
              <a:gd name="connsiteX5" fmla="*/ 330653 w 662020"/>
              <a:gd name="connsiteY5" fmla="*/ 223298 h 668640"/>
              <a:gd name="connsiteX6" fmla="*/ 107355 w 662020"/>
              <a:gd name="connsiteY6" fmla="*/ 0 h 668640"/>
              <a:gd name="connsiteX7" fmla="*/ 107355 w 662020"/>
              <a:gd name="connsiteY7" fmla="*/ 0 h 668640"/>
              <a:gd name="connsiteX8" fmla="*/ 3578 w 662020"/>
              <a:gd name="connsiteY8" fmla="*/ 104492 h 668640"/>
              <a:gd name="connsiteX9" fmla="*/ 0 w 662020"/>
              <a:gd name="connsiteY9" fmla="*/ 113796 h 668640"/>
              <a:gd name="connsiteX10" fmla="*/ 3578 w 662020"/>
              <a:gd name="connsiteY10" fmla="*/ 123100 h 668640"/>
              <a:gd name="connsiteX11" fmla="*/ 217572 w 662020"/>
              <a:gd name="connsiteY11" fmla="*/ 337094 h 668640"/>
              <a:gd name="connsiteX12" fmla="*/ 3578 w 662020"/>
              <a:gd name="connsiteY12" fmla="*/ 551087 h 668640"/>
              <a:gd name="connsiteX13" fmla="*/ 0 w 662020"/>
              <a:gd name="connsiteY13" fmla="*/ 560392 h 668640"/>
              <a:gd name="connsiteX14" fmla="*/ 3578 w 662020"/>
              <a:gd name="connsiteY14" fmla="*/ 569696 h 668640"/>
              <a:gd name="connsiteX15" fmla="*/ 98766 w 662020"/>
              <a:gd name="connsiteY15" fmla="*/ 664884 h 668640"/>
              <a:gd name="connsiteX16" fmla="*/ 116659 w 662020"/>
              <a:gd name="connsiteY16" fmla="*/ 664884 h 668640"/>
              <a:gd name="connsiteX17" fmla="*/ 330653 w 662020"/>
              <a:gd name="connsiteY17" fmla="*/ 450890 h 668640"/>
              <a:gd name="connsiteX18" fmla="*/ 544646 w 662020"/>
              <a:gd name="connsiteY18" fmla="*/ 664884 h 668640"/>
              <a:gd name="connsiteX19" fmla="*/ 553950 w 662020"/>
              <a:gd name="connsiteY19" fmla="*/ 668462 h 668640"/>
              <a:gd name="connsiteX20" fmla="*/ 563254 w 662020"/>
              <a:gd name="connsiteY20" fmla="*/ 664884 h 668640"/>
              <a:gd name="connsiteX21" fmla="*/ 658442 w 662020"/>
              <a:gd name="connsiteY21" fmla="*/ 569696 h 668640"/>
              <a:gd name="connsiteX22" fmla="*/ 662021 w 662020"/>
              <a:gd name="connsiteY22" fmla="*/ 560392 h 668640"/>
              <a:gd name="connsiteX23" fmla="*/ 658442 w 662020"/>
              <a:gd name="connsiteY23" fmla="*/ 551087 h 668640"/>
              <a:gd name="connsiteX24" fmla="*/ 444448 w 662020"/>
              <a:gd name="connsiteY24" fmla="*/ 337094 h 66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020" h="668640">
                <a:moveTo>
                  <a:pt x="444448" y="337094"/>
                </a:moveTo>
                <a:lnTo>
                  <a:pt x="658442" y="123100"/>
                </a:lnTo>
                <a:cubicBezTo>
                  <a:pt x="660589" y="120953"/>
                  <a:pt x="662021" y="117374"/>
                  <a:pt x="662021" y="113796"/>
                </a:cubicBezTo>
                <a:cubicBezTo>
                  <a:pt x="662021" y="110217"/>
                  <a:pt x="660589" y="107355"/>
                  <a:pt x="658442" y="104492"/>
                </a:cubicBezTo>
                <a:lnTo>
                  <a:pt x="553950" y="0"/>
                </a:lnTo>
                <a:lnTo>
                  <a:pt x="330653" y="223298"/>
                </a:lnTo>
                <a:lnTo>
                  <a:pt x="107355" y="0"/>
                </a:lnTo>
                <a:cubicBezTo>
                  <a:pt x="107355" y="0"/>
                  <a:pt x="107355" y="0"/>
                  <a:pt x="107355" y="0"/>
                </a:cubicBezTo>
                <a:lnTo>
                  <a:pt x="3578" y="104492"/>
                </a:lnTo>
                <a:cubicBezTo>
                  <a:pt x="1431" y="106639"/>
                  <a:pt x="0" y="110217"/>
                  <a:pt x="0" y="113796"/>
                </a:cubicBezTo>
                <a:cubicBezTo>
                  <a:pt x="0" y="117374"/>
                  <a:pt x="1431" y="120237"/>
                  <a:pt x="3578" y="123100"/>
                </a:cubicBezTo>
                <a:lnTo>
                  <a:pt x="217572" y="337094"/>
                </a:lnTo>
                <a:lnTo>
                  <a:pt x="3578" y="551087"/>
                </a:lnTo>
                <a:cubicBezTo>
                  <a:pt x="1431" y="553235"/>
                  <a:pt x="0" y="556813"/>
                  <a:pt x="0" y="560392"/>
                </a:cubicBezTo>
                <a:cubicBezTo>
                  <a:pt x="0" y="563970"/>
                  <a:pt x="1431" y="566833"/>
                  <a:pt x="3578" y="569696"/>
                </a:cubicBezTo>
                <a:lnTo>
                  <a:pt x="98766" y="664884"/>
                </a:lnTo>
                <a:cubicBezTo>
                  <a:pt x="103776" y="669893"/>
                  <a:pt x="111649" y="669893"/>
                  <a:pt x="116659" y="664884"/>
                </a:cubicBezTo>
                <a:lnTo>
                  <a:pt x="330653" y="450890"/>
                </a:lnTo>
                <a:lnTo>
                  <a:pt x="544646" y="664884"/>
                </a:lnTo>
                <a:cubicBezTo>
                  <a:pt x="547509" y="667746"/>
                  <a:pt x="550372" y="668462"/>
                  <a:pt x="553950" y="668462"/>
                </a:cubicBezTo>
                <a:cubicBezTo>
                  <a:pt x="556813" y="668462"/>
                  <a:pt x="560391" y="667031"/>
                  <a:pt x="563254" y="664884"/>
                </a:cubicBezTo>
                <a:lnTo>
                  <a:pt x="658442" y="569696"/>
                </a:lnTo>
                <a:cubicBezTo>
                  <a:pt x="660589" y="567549"/>
                  <a:pt x="662021" y="563970"/>
                  <a:pt x="662021" y="560392"/>
                </a:cubicBezTo>
                <a:cubicBezTo>
                  <a:pt x="662021" y="556813"/>
                  <a:pt x="660589" y="553950"/>
                  <a:pt x="658442" y="551087"/>
                </a:cubicBezTo>
                <a:lnTo>
                  <a:pt x="444448" y="337094"/>
                </a:lnTo>
                <a:close/>
              </a:path>
            </a:pathLst>
          </a:custGeom>
          <a:solidFill>
            <a:srgbClr val="C00000"/>
          </a:solidFill>
          <a:ln w="42922" cap="flat">
            <a:solidFill>
              <a:srgbClr val="C00000"/>
            </a:solidFill>
            <a:prstDash val="solid"/>
            <a:round/>
          </a:ln>
        </p:spPr>
        <p:txBody>
          <a:bodyPr rtlCol="0" anchor="ctr"/>
          <a:lstStyle/>
          <a:p>
            <a:endParaRPr lang="lv-LV" sz="1570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A83F5E18-3EFA-42B3-AE8F-A6D5A62C58FB}"/>
              </a:ext>
            </a:extLst>
          </p:cNvPr>
          <p:cNvSpPr/>
          <p:nvPr/>
        </p:nvSpPr>
        <p:spPr>
          <a:xfrm>
            <a:off x="3147005" y="4479224"/>
            <a:ext cx="770850" cy="587363"/>
          </a:xfrm>
          <a:custGeom>
            <a:avLst/>
            <a:gdLst>
              <a:gd name="connsiteX0" fmla="*/ 878698 w 883622"/>
              <a:gd name="connsiteY0" fmla="*/ 110039 h 673292"/>
              <a:gd name="connsiteX1" fmla="*/ 773491 w 883622"/>
              <a:gd name="connsiteY1" fmla="*/ 4831 h 673292"/>
              <a:gd name="connsiteX2" fmla="*/ 749157 w 883622"/>
              <a:gd name="connsiteY2" fmla="*/ 4831 h 673292"/>
              <a:gd name="connsiteX3" fmla="*/ 333336 w 883622"/>
              <a:gd name="connsiteY3" fmla="*/ 421367 h 673292"/>
              <a:gd name="connsiteX4" fmla="*/ 134372 w 883622"/>
              <a:gd name="connsiteY4" fmla="*/ 222403 h 673292"/>
              <a:gd name="connsiteX5" fmla="*/ 110039 w 883622"/>
              <a:gd name="connsiteY5" fmla="*/ 222403 h 673292"/>
              <a:gd name="connsiteX6" fmla="*/ 4831 w 883622"/>
              <a:gd name="connsiteY6" fmla="*/ 327611 h 673292"/>
              <a:gd name="connsiteX7" fmla="*/ 4831 w 883622"/>
              <a:gd name="connsiteY7" fmla="*/ 351945 h 673292"/>
              <a:gd name="connsiteX8" fmla="*/ 321169 w 883622"/>
              <a:gd name="connsiteY8" fmla="*/ 668283 h 673292"/>
              <a:gd name="connsiteX9" fmla="*/ 333336 w 883622"/>
              <a:gd name="connsiteY9" fmla="*/ 673293 h 673292"/>
              <a:gd name="connsiteX10" fmla="*/ 345503 w 883622"/>
              <a:gd name="connsiteY10" fmla="*/ 668283 h 673292"/>
              <a:gd name="connsiteX11" fmla="*/ 879414 w 883622"/>
              <a:gd name="connsiteY11" fmla="*/ 135088 h 673292"/>
              <a:gd name="connsiteX12" fmla="*/ 878698 w 883622"/>
              <a:gd name="connsiteY12" fmla="*/ 110039 h 6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3622" h="673292">
                <a:moveTo>
                  <a:pt x="878698" y="110039"/>
                </a:moveTo>
                <a:lnTo>
                  <a:pt x="773491" y="4831"/>
                </a:lnTo>
                <a:cubicBezTo>
                  <a:pt x="767049" y="-1610"/>
                  <a:pt x="756314" y="-1610"/>
                  <a:pt x="749157" y="4831"/>
                </a:cubicBezTo>
                <a:lnTo>
                  <a:pt x="333336" y="421367"/>
                </a:lnTo>
                <a:lnTo>
                  <a:pt x="134372" y="222403"/>
                </a:lnTo>
                <a:cubicBezTo>
                  <a:pt x="127931" y="215962"/>
                  <a:pt x="117196" y="215962"/>
                  <a:pt x="110039" y="222403"/>
                </a:cubicBezTo>
                <a:lnTo>
                  <a:pt x="4831" y="327611"/>
                </a:lnTo>
                <a:cubicBezTo>
                  <a:pt x="-1610" y="334052"/>
                  <a:pt x="-1610" y="344788"/>
                  <a:pt x="4831" y="351945"/>
                </a:cubicBezTo>
                <a:lnTo>
                  <a:pt x="321169" y="668283"/>
                </a:lnTo>
                <a:cubicBezTo>
                  <a:pt x="324748" y="671861"/>
                  <a:pt x="329042" y="673293"/>
                  <a:pt x="333336" y="673293"/>
                </a:cubicBezTo>
                <a:cubicBezTo>
                  <a:pt x="337631" y="673293"/>
                  <a:pt x="341925" y="671861"/>
                  <a:pt x="345503" y="668283"/>
                </a:cubicBezTo>
                <a:lnTo>
                  <a:pt x="879414" y="135088"/>
                </a:lnTo>
                <a:cubicBezTo>
                  <a:pt x="885139" y="127215"/>
                  <a:pt x="885139" y="116480"/>
                  <a:pt x="878698" y="110039"/>
                </a:cubicBezTo>
                <a:close/>
              </a:path>
            </a:pathLst>
          </a:custGeom>
          <a:solidFill>
            <a:srgbClr val="C1D82F"/>
          </a:solidFill>
          <a:ln w="42922" cap="flat">
            <a:solidFill>
              <a:srgbClr val="C1D82F"/>
            </a:solidFill>
            <a:prstDash val="solid"/>
            <a:round/>
          </a:ln>
        </p:spPr>
        <p:txBody>
          <a:bodyPr rtlCol="0" anchor="ctr"/>
          <a:lstStyle/>
          <a:p>
            <a:endParaRPr lang="lv-LV" sz="157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69C557-55D8-4352-8A27-495E2DB6451D}"/>
              </a:ext>
            </a:extLst>
          </p:cNvPr>
          <p:cNvSpPr txBox="1"/>
          <p:nvPr/>
        </p:nvSpPr>
        <p:spPr>
          <a:xfrm>
            <a:off x="3987612" y="4449741"/>
            <a:ext cx="8204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dirty="0">
                <a:latin typeface="Century Gothic" panose="020F0302020204030204"/>
              </a:rPr>
              <a:t>Atbalsts tehniskās dokumentācijas sagatavošanai 49%, </a:t>
            </a:r>
          </a:p>
          <a:p>
            <a:r>
              <a:rPr lang="lv-LV" sz="1800" dirty="0">
                <a:latin typeface="Century Gothic" panose="020F0302020204030204"/>
              </a:rPr>
              <a:t>bet ne vairāk kā 10 000 EUR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78AF31-CA94-42B5-86C9-4AECF42A4898}"/>
              </a:ext>
            </a:extLst>
          </p:cNvPr>
          <p:cNvSpPr txBox="1"/>
          <p:nvPr/>
        </p:nvSpPr>
        <p:spPr>
          <a:xfrm>
            <a:off x="1676401" y="1589456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latin typeface="Century Gothic" panose="020F0302020204030204"/>
              </a:rPr>
              <a:t>Termiņš projektu īstenošanai – 31.03.2026.</a:t>
            </a:r>
            <a:endParaRPr lang="lv-LV" sz="1800" dirty="0">
              <a:latin typeface="Century Gothic" panose="020F03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D7B2A1-FB84-4B5E-B2CE-0660AEFD1536}"/>
              </a:ext>
            </a:extLst>
          </p:cNvPr>
          <p:cNvSpPr txBox="1"/>
          <p:nvPr/>
        </p:nvSpPr>
        <p:spPr>
          <a:xfrm>
            <a:off x="1214256" y="948846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latin typeface="Century Gothic" panose="020F0302020204030204"/>
              </a:rPr>
              <a:t>Finansējums 57 milj. EUR (atbalsts 170 daudzdzīvokļu mājām)</a:t>
            </a:r>
            <a:endParaRPr lang="lv-LV" sz="1800" dirty="0">
              <a:latin typeface="Century Gothic" panose="020F0302020204030204"/>
            </a:endParaRP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AA92F4B3-C9AD-4431-893D-0C68AF2BB62B}"/>
              </a:ext>
            </a:extLst>
          </p:cNvPr>
          <p:cNvSpPr/>
          <p:nvPr/>
        </p:nvSpPr>
        <p:spPr>
          <a:xfrm>
            <a:off x="148204" y="872755"/>
            <a:ext cx="770850" cy="587363"/>
          </a:xfrm>
          <a:custGeom>
            <a:avLst/>
            <a:gdLst>
              <a:gd name="connsiteX0" fmla="*/ 878698 w 883622"/>
              <a:gd name="connsiteY0" fmla="*/ 110039 h 673292"/>
              <a:gd name="connsiteX1" fmla="*/ 773491 w 883622"/>
              <a:gd name="connsiteY1" fmla="*/ 4831 h 673292"/>
              <a:gd name="connsiteX2" fmla="*/ 749157 w 883622"/>
              <a:gd name="connsiteY2" fmla="*/ 4831 h 673292"/>
              <a:gd name="connsiteX3" fmla="*/ 333336 w 883622"/>
              <a:gd name="connsiteY3" fmla="*/ 421367 h 673292"/>
              <a:gd name="connsiteX4" fmla="*/ 134372 w 883622"/>
              <a:gd name="connsiteY4" fmla="*/ 222403 h 673292"/>
              <a:gd name="connsiteX5" fmla="*/ 110039 w 883622"/>
              <a:gd name="connsiteY5" fmla="*/ 222403 h 673292"/>
              <a:gd name="connsiteX6" fmla="*/ 4831 w 883622"/>
              <a:gd name="connsiteY6" fmla="*/ 327611 h 673292"/>
              <a:gd name="connsiteX7" fmla="*/ 4831 w 883622"/>
              <a:gd name="connsiteY7" fmla="*/ 351945 h 673292"/>
              <a:gd name="connsiteX8" fmla="*/ 321169 w 883622"/>
              <a:gd name="connsiteY8" fmla="*/ 668283 h 673292"/>
              <a:gd name="connsiteX9" fmla="*/ 333336 w 883622"/>
              <a:gd name="connsiteY9" fmla="*/ 673293 h 673292"/>
              <a:gd name="connsiteX10" fmla="*/ 345503 w 883622"/>
              <a:gd name="connsiteY10" fmla="*/ 668283 h 673292"/>
              <a:gd name="connsiteX11" fmla="*/ 879414 w 883622"/>
              <a:gd name="connsiteY11" fmla="*/ 135088 h 673292"/>
              <a:gd name="connsiteX12" fmla="*/ 878698 w 883622"/>
              <a:gd name="connsiteY12" fmla="*/ 110039 h 6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3622" h="673292">
                <a:moveTo>
                  <a:pt x="878698" y="110039"/>
                </a:moveTo>
                <a:lnTo>
                  <a:pt x="773491" y="4831"/>
                </a:lnTo>
                <a:cubicBezTo>
                  <a:pt x="767049" y="-1610"/>
                  <a:pt x="756314" y="-1610"/>
                  <a:pt x="749157" y="4831"/>
                </a:cubicBezTo>
                <a:lnTo>
                  <a:pt x="333336" y="421367"/>
                </a:lnTo>
                <a:lnTo>
                  <a:pt x="134372" y="222403"/>
                </a:lnTo>
                <a:cubicBezTo>
                  <a:pt x="127931" y="215962"/>
                  <a:pt x="117196" y="215962"/>
                  <a:pt x="110039" y="222403"/>
                </a:cubicBezTo>
                <a:lnTo>
                  <a:pt x="4831" y="327611"/>
                </a:lnTo>
                <a:cubicBezTo>
                  <a:pt x="-1610" y="334052"/>
                  <a:pt x="-1610" y="344788"/>
                  <a:pt x="4831" y="351945"/>
                </a:cubicBezTo>
                <a:lnTo>
                  <a:pt x="321169" y="668283"/>
                </a:lnTo>
                <a:cubicBezTo>
                  <a:pt x="324748" y="671861"/>
                  <a:pt x="329042" y="673293"/>
                  <a:pt x="333336" y="673293"/>
                </a:cubicBezTo>
                <a:cubicBezTo>
                  <a:pt x="337631" y="673293"/>
                  <a:pt x="341925" y="671861"/>
                  <a:pt x="345503" y="668283"/>
                </a:cubicBezTo>
                <a:lnTo>
                  <a:pt x="879414" y="135088"/>
                </a:lnTo>
                <a:cubicBezTo>
                  <a:pt x="885139" y="127215"/>
                  <a:pt x="885139" y="116480"/>
                  <a:pt x="878698" y="110039"/>
                </a:cubicBezTo>
                <a:close/>
              </a:path>
            </a:pathLst>
          </a:custGeom>
          <a:solidFill>
            <a:srgbClr val="C1D82F"/>
          </a:solidFill>
          <a:ln w="42922" cap="flat">
            <a:solidFill>
              <a:srgbClr val="C1D82F"/>
            </a:solidFill>
            <a:prstDash val="solid"/>
            <a:round/>
          </a:ln>
        </p:spPr>
        <p:txBody>
          <a:bodyPr rtlCol="0" anchor="ctr"/>
          <a:lstStyle/>
          <a:p>
            <a:endParaRPr lang="lv-LV" sz="1570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id="{0EDFD260-144A-41CC-95C4-A3FEB87E47E4}"/>
              </a:ext>
            </a:extLst>
          </p:cNvPr>
          <p:cNvSpPr/>
          <p:nvPr/>
        </p:nvSpPr>
        <p:spPr>
          <a:xfrm>
            <a:off x="654328" y="1532569"/>
            <a:ext cx="770850" cy="587363"/>
          </a:xfrm>
          <a:custGeom>
            <a:avLst/>
            <a:gdLst>
              <a:gd name="connsiteX0" fmla="*/ 878698 w 883622"/>
              <a:gd name="connsiteY0" fmla="*/ 110039 h 673292"/>
              <a:gd name="connsiteX1" fmla="*/ 773491 w 883622"/>
              <a:gd name="connsiteY1" fmla="*/ 4831 h 673292"/>
              <a:gd name="connsiteX2" fmla="*/ 749157 w 883622"/>
              <a:gd name="connsiteY2" fmla="*/ 4831 h 673292"/>
              <a:gd name="connsiteX3" fmla="*/ 333336 w 883622"/>
              <a:gd name="connsiteY3" fmla="*/ 421367 h 673292"/>
              <a:gd name="connsiteX4" fmla="*/ 134372 w 883622"/>
              <a:gd name="connsiteY4" fmla="*/ 222403 h 673292"/>
              <a:gd name="connsiteX5" fmla="*/ 110039 w 883622"/>
              <a:gd name="connsiteY5" fmla="*/ 222403 h 673292"/>
              <a:gd name="connsiteX6" fmla="*/ 4831 w 883622"/>
              <a:gd name="connsiteY6" fmla="*/ 327611 h 673292"/>
              <a:gd name="connsiteX7" fmla="*/ 4831 w 883622"/>
              <a:gd name="connsiteY7" fmla="*/ 351945 h 673292"/>
              <a:gd name="connsiteX8" fmla="*/ 321169 w 883622"/>
              <a:gd name="connsiteY8" fmla="*/ 668283 h 673292"/>
              <a:gd name="connsiteX9" fmla="*/ 333336 w 883622"/>
              <a:gd name="connsiteY9" fmla="*/ 673293 h 673292"/>
              <a:gd name="connsiteX10" fmla="*/ 345503 w 883622"/>
              <a:gd name="connsiteY10" fmla="*/ 668283 h 673292"/>
              <a:gd name="connsiteX11" fmla="*/ 879414 w 883622"/>
              <a:gd name="connsiteY11" fmla="*/ 135088 h 673292"/>
              <a:gd name="connsiteX12" fmla="*/ 878698 w 883622"/>
              <a:gd name="connsiteY12" fmla="*/ 110039 h 673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3622" h="673292">
                <a:moveTo>
                  <a:pt x="878698" y="110039"/>
                </a:moveTo>
                <a:lnTo>
                  <a:pt x="773491" y="4831"/>
                </a:lnTo>
                <a:cubicBezTo>
                  <a:pt x="767049" y="-1610"/>
                  <a:pt x="756314" y="-1610"/>
                  <a:pt x="749157" y="4831"/>
                </a:cubicBezTo>
                <a:lnTo>
                  <a:pt x="333336" y="421367"/>
                </a:lnTo>
                <a:lnTo>
                  <a:pt x="134372" y="222403"/>
                </a:lnTo>
                <a:cubicBezTo>
                  <a:pt x="127931" y="215962"/>
                  <a:pt x="117196" y="215962"/>
                  <a:pt x="110039" y="222403"/>
                </a:cubicBezTo>
                <a:lnTo>
                  <a:pt x="4831" y="327611"/>
                </a:lnTo>
                <a:cubicBezTo>
                  <a:pt x="-1610" y="334052"/>
                  <a:pt x="-1610" y="344788"/>
                  <a:pt x="4831" y="351945"/>
                </a:cubicBezTo>
                <a:lnTo>
                  <a:pt x="321169" y="668283"/>
                </a:lnTo>
                <a:cubicBezTo>
                  <a:pt x="324748" y="671861"/>
                  <a:pt x="329042" y="673293"/>
                  <a:pt x="333336" y="673293"/>
                </a:cubicBezTo>
                <a:cubicBezTo>
                  <a:pt x="337631" y="673293"/>
                  <a:pt x="341925" y="671861"/>
                  <a:pt x="345503" y="668283"/>
                </a:cubicBezTo>
                <a:lnTo>
                  <a:pt x="879414" y="135088"/>
                </a:lnTo>
                <a:cubicBezTo>
                  <a:pt x="885139" y="127215"/>
                  <a:pt x="885139" y="116480"/>
                  <a:pt x="878698" y="110039"/>
                </a:cubicBezTo>
                <a:close/>
              </a:path>
            </a:pathLst>
          </a:custGeom>
          <a:solidFill>
            <a:srgbClr val="C1D82F"/>
          </a:solidFill>
          <a:ln w="42922" cap="flat">
            <a:solidFill>
              <a:srgbClr val="C1D82F"/>
            </a:solidFill>
            <a:prstDash val="solid"/>
            <a:round/>
          </a:ln>
        </p:spPr>
        <p:txBody>
          <a:bodyPr rtlCol="0" anchor="ctr"/>
          <a:lstStyle/>
          <a:p>
            <a:endParaRPr lang="lv-LV" sz="1570"/>
          </a:p>
        </p:txBody>
      </p:sp>
    </p:spTree>
    <p:extLst>
      <p:ext uri="{BB962C8B-B14F-4D97-AF65-F5344CB8AC3E}">
        <p14:creationId xmlns:p14="http://schemas.microsoft.com/office/powerpoint/2010/main" val="340479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130B9FCF-7ECB-451C-8526-4B7E66466E06}"/>
              </a:ext>
            </a:extLst>
          </p:cNvPr>
          <p:cNvSpPr txBox="1">
            <a:spLocks/>
          </p:cNvSpPr>
          <p:nvPr/>
        </p:nvSpPr>
        <p:spPr>
          <a:xfrm>
            <a:off x="352067" y="2008224"/>
            <a:ext cx="2738430" cy="1352732"/>
          </a:xfrm>
        </p:spPr>
        <p:txBody>
          <a:bodyPr/>
          <a:lstStyle>
            <a:lvl1pPr marL="337167" indent="-337167" algn="l" defTabSz="8991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530" indent="-280973" algn="l" defTabSz="89911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23891" indent="-224779" algn="l" defTabSz="8991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3447" indent="-224779" algn="l" defTabSz="89911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23005" indent="-224779" algn="l" defTabSz="89911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72561" indent="-224779" algn="l" defTabSz="8991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2117" indent="-224779" algn="l" defTabSz="8991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675" indent="-224779" algn="l" defTabSz="8991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1231" indent="-224779" algn="l" defTabSz="8991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2745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D1B35-B8DF-4293-B7AA-49FF635F1BCB}"/>
              </a:ext>
            </a:extLst>
          </p:cNvPr>
          <p:cNvSpPr txBox="1"/>
          <p:nvPr/>
        </p:nvSpPr>
        <p:spPr>
          <a:xfrm>
            <a:off x="201989" y="458744"/>
            <a:ext cx="104688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400" b="1" dirty="0"/>
              <a:t>PROGRAMMAS NOSACĪJUMI (1)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2C6605D-CCCB-4B02-8517-20C3B2690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93945"/>
              </p:ext>
            </p:extLst>
          </p:nvPr>
        </p:nvGraphicFramePr>
        <p:xfrm>
          <a:off x="298863" y="1359017"/>
          <a:ext cx="11648226" cy="513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371">
                  <a:extLst>
                    <a:ext uri="{9D8B030D-6E8A-4147-A177-3AD203B41FA5}">
                      <a16:colId xmlns:a16="http://schemas.microsoft.com/office/drawing/2014/main" val="3209704546"/>
                    </a:ext>
                  </a:extLst>
                </a:gridCol>
                <a:gridCol w="1941371">
                  <a:extLst>
                    <a:ext uri="{9D8B030D-6E8A-4147-A177-3AD203B41FA5}">
                      <a16:colId xmlns:a16="http://schemas.microsoft.com/office/drawing/2014/main" val="3463466955"/>
                    </a:ext>
                  </a:extLst>
                </a:gridCol>
                <a:gridCol w="1941371">
                  <a:extLst>
                    <a:ext uri="{9D8B030D-6E8A-4147-A177-3AD203B41FA5}">
                      <a16:colId xmlns:a16="http://schemas.microsoft.com/office/drawing/2014/main" val="3522542900"/>
                    </a:ext>
                  </a:extLst>
                </a:gridCol>
                <a:gridCol w="1941371">
                  <a:extLst>
                    <a:ext uri="{9D8B030D-6E8A-4147-A177-3AD203B41FA5}">
                      <a16:colId xmlns:a16="http://schemas.microsoft.com/office/drawing/2014/main" val="3235496104"/>
                    </a:ext>
                  </a:extLst>
                </a:gridCol>
                <a:gridCol w="1941371">
                  <a:extLst>
                    <a:ext uri="{9D8B030D-6E8A-4147-A177-3AD203B41FA5}">
                      <a16:colId xmlns:a16="http://schemas.microsoft.com/office/drawing/2014/main" val="1352735585"/>
                    </a:ext>
                  </a:extLst>
                </a:gridCol>
                <a:gridCol w="1941371">
                  <a:extLst>
                    <a:ext uri="{9D8B030D-6E8A-4147-A177-3AD203B41FA5}">
                      <a16:colId xmlns:a16="http://schemas.microsoft.com/office/drawing/2014/main" val="731377319"/>
                    </a:ext>
                  </a:extLst>
                </a:gridCol>
              </a:tblGrid>
              <a:tr h="889854"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</a:pPr>
                      <a:r>
                        <a:rPr lang="lv-LV" sz="4000" dirty="0"/>
                        <a:t>3</a:t>
                      </a:r>
                    </a:p>
                  </a:txBody>
                  <a:tcPr marL="79770" marR="79770" marT="39885" marB="3988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0"/>
                        </a:spcBef>
                      </a:pPr>
                      <a:r>
                        <a:rPr lang="lv-LV" sz="4000" dirty="0"/>
                        <a:t>1</a:t>
                      </a:r>
                    </a:p>
                  </a:txBody>
                  <a:tcPr marL="79770" marR="79770" marT="39885" marB="3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err="1"/>
                        <a:t>Natura</a:t>
                      </a:r>
                      <a:r>
                        <a:rPr lang="lv-LV" sz="2400" dirty="0"/>
                        <a:t> 2000</a:t>
                      </a:r>
                    </a:p>
                  </a:txBody>
                  <a:tcPr marL="79770" marR="79770" marT="39885" marB="3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Pilnvarotā persona</a:t>
                      </a:r>
                    </a:p>
                  </a:txBody>
                  <a:tcPr marL="79770" marR="79770" marT="39885" marB="3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/>
                        <a:t>Projekta vadītājs</a:t>
                      </a:r>
                    </a:p>
                  </a:txBody>
                  <a:tcPr marL="79770" marR="79770" marT="39885" marB="39885"/>
                </a:tc>
                <a:tc>
                  <a:txBody>
                    <a:bodyPr/>
                    <a:lstStyle/>
                    <a:p>
                      <a:pPr marL="0" marR="0" lvl="0" indent="0" algn="ctr" defTabSz="1030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 err="1"/>
                        <a:t>De</a:t>
                      </a:r>
                      <a:r>
                        <a:rPr lang="lv-LV" sz="2400" b="1" dirty="0"/>
                        <a:t> </a:t>
                      </a:r>
                      <a:r>
                        <a:rPr lang="lv-LV" sz="2400" b="1" dirty="0" err="1"/>
                        <a:t>minimis</a:t>
                      </a:r>
                      <a:endParaRPr lang="lv-LV" sz="2400" b="1" dirty="0"/>
                    </a:p>
                    <a:p>
                      <a:pPr algn="ctr"/>
                      <a:endParaRPr lang="lv-LV" sz="2100" dirty="0"/>
                    </a:p>
                  </a:txBody>
                  <a:tcPr marL="79770" marR="79770" marT="39885" marB="39885"/>
                </a:tc>
                <a:extLst>
                  <a:ext uri="{0D108BD9-81ED-4DB2-BD59-A6C34878D82A}">
                    <a16:rowId xmlns:a16="http://schemas.microsoft.com/office/drawing/2014/main" val="3762739522"/>
                  </a:ext>
                </a:extLst>
              </a:tr>
              <a:tr h="4244208">
                <a:tc>
                  <a:txBody>
                    <a:bodyPr/>
                    <a:lstStyle/>
                    <a:p>
                      <a:pPr marL="0" marR="0" lvl="0" indent="0" algn="ctr" defTabSz="1030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100" dirty="0">
                        <a:solidFill>
                          <a:schemeClr val="tx1"/>
                        </a:solidFill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1030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</a:rPr>
                        <a:t>Ir reģistrēta kadastra informācijas sistēmā un ir vismaz trīs dzīvojamo telpu grupas</a:t>
                      </a:r>
                    </a:p>
                    <a:p>
                      <a:pPr algn="ctr"/>
                      <a:endParaRPr lang="lv-LV" sz="1600" dirty="0"/>
                    </a:p>
                  </a:txBody>
                  <a:tcPr marL="79770" marR="79770" marT="39885" marB="39885"/>
                </a:tc>
                <a:tc>
                  <a:txBody>
                    <a:bodyPr/>
                    <a:lstStyle/>
                    <a:p>
                      <a:pPr marL="0" marR="0" lvl="0" indent="0" algn="ctr" defTabSz="1030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100" dirty="0"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1030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>
                          <a:latin typeface="+mn-lt"/>
                          <a:cs typeface="Arial" charset="0"/>
                        </a:rPr>
                        <a:t>Ja vienā adresē vairākas mājas, pieteikums par katru māju atsevišķi</a:t>
                      </a:r>
                    </a:p>
                    <a:p>
                      <a:pPr algn="ctr"/>
                      <a:endParaRPr lang="lv-LV" sz="1600" dirty="0"/>
                    </a:p>
                  </a:txBody>
                  <a:tcPr marL="79770" marR="79770" marT="39885" marB="39885"/>
                </a:tc>
                <a:tc>
                  <a:txBody>
                    <a:bodyPr/>
                    <a:lstStyle/>
                    <a:p>
                      <a:pPr marL="0" marR="0" lvl="0" indent="0" algn="ctr" defTabSz="1030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100" dirty="0">
                        <a:latin typeface="+mn-lt"/>
                      </a:endParaRPr>
                    </a:p>
                    <a:p>
                      <a:pPr marL="0" marR="0" lvl="0" indent="0" algn="ctr" defTabSz="1030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>
                          <a:latin typeface="+mn-lt"/>
                        </a:rPr>
                        <a:t>Atbilstība Valsts vides dienesta  prasībām</a:t>
                      </a:r>
                    </a:p>
                    <a:p>
                      <a:pPr algn="ctr"/>
                      <a:endParaRPr lang="lv-LV" sz="1600" dirty="0"/>
                    </a:p>
                  </a:txBody>
                  <a:tcPr marL="79770" marR="79770" marT="39885" marB="39885"/>
                </a:tc>
                <a:tc>
                  <a:txBody>
                    <a:bodyPr/>
                    <a:lstStyle/>
                    <a:p>
                      <a:pPr marL="0" marR="0" lvl="0" indent="0" algn="ctr" defTabSz="1030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100" dirty="0">
                        <a:latin typeface="+mn-lt"/>
                      </a:endParaRPr>
                    </a:p>
                    <a:p>
                      <a:pPr marL="0" marR="0" lvl="0" indent="0" algn="ctr" defTabSz="1030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>
                          <a:latin typeface="+mn-lt"/>
                        </a:rPr>
                        <a:t>Juridiskā persona, kuru pilnvarojuši dzīvokļu īpašnieki</a:t>
                      </a:r>
                    </a:p>
                    <a:p>
                      <a:pPr algn="ctr"/>
                      <a:endParaRPr lang="lv-LV" sz="1600" dirty="0"/>
                    </a:p>
                  </a:txBody>
                  <a:tcPr marL="79770" marR="79770" marT="39885" marB="3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Juridiska persona, kura nodrošina projekta vadību, tai skaitā komunikāciju ar sabiedrību "Altum", pilnvaroto personu un pakalpojumu sniedzējiem</a:t>
                      </a:r>
                      <a:endParaRPr lang="lv-LV" sz="2000" dirty="0"/>
                    </a:p>
                  </a:txBody>
                  <a:tcPr marL="79770" marR="79770" marT="39885" marB="39885"/>
                </a:tc>
                <a:tc>
                  <a:txBody>
                    <a:bodyPr/>
                    <a:lstStyle/>
                    <a:p>
                      <a:pPr marL="0" marR="0" lvl="0" indent="0" algn="ctr" defTabSz="1030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100" dirty="0">
                        <a:latin typeface="+mn-lt"/>
                      </a:endParaRPr>
                    </a:p>
                    <a:p>
                      <a:pPr marL="0" marR="0" lvl="0" indent="0" algn="ctr" defTabSz="1030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>
                          <a:latin typeface="+mn-lt"/>
                        </a:rPr>
                        <a:t>Saimnieciskās darbības veicēji – dzīvokļu īpašnieki</a:t>
                      </a:r>
                    </a:p>
                    <a:p>
                      <a:pPr algn="ctr"/>
                      <a:endParaRPr lang="lv-LV" sz="1600" dirty="0"/>
                    </a:p>
                  </a:txBody>
                  <a:tcPr marL="79770" marR="79770" marT="39885" marB="39885"/>
                </a:tc>
                <a:extLst>
                  <a:ext uri="{0D108BD9-81ED-4DB2-BD59-A6C34878D82A}">
                    <a16:rowId xmlns:a16="http://schemas.microsoft.com/office/drawing/2014/main" val="46723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00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D14416-99AF-4A68-95B8-1D6285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12" y="161239"/>
            <a:ext cx="10515600" cy="719529"/>
          </a:xfrm>
        </p:spPr>
        <p:txBody>
          <a:bodyPr/>
          <a:lstStyle/>
          <a:p>
            <a:r>
              <a:rPr lang="lv-LV" dirty="0"/>
              <a:t>Programmas nosacījumi 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1E41D-42ED-402F-8275-62CCB38A7B30}"/>
              </a:ext>
            </a:extLst>
          </p:cNvPr>
          <p:cNvSpPr txBox="1"/>
          <p:nvPr/>
        </p:nvSpPr>
        <p:spPr>
          <a:xfrm>
            <a:off x="5756143" y="8618845"/>
            <a:ext cx="7003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150000"/>
            </a:pPr>
            <a:r>
              <a:rPr lang="en-GB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projekta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vadības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izmaksas</a:t>
            </a:r>
            <a:r>
              <a:rPr lang="lv-LV" b="1" dirty="0">
                <a:effectLst/>
                <a:latin typeface="+mj-lt"/>
                <a:ea typeface="Times New Roman" panose="02020603050405020304" pitchFamily="18" charset="0"/>
              </a:rPr>
              <a:t> - </a:t>
            </a:r>
            <a:endParaRPr lang="lv-LV" altLang="lv-LV" sz="1800" dirty="0"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742B258-3CBF-4DA0-A23D-EE7883C04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67322"/>
              </p:ext>
            </p:extLst>
          </p:nvPr>
        </p:nvGraphicFramePr>
        <p:xfrm>
          <a:off x="312438" y="984462"/>
          <a:ext cx="11567123" cy="5005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919">
                  <a:extLst>
                    <a:ext uri="{9D8B030D-6E8A-4147-A177-3AD203B41FA5}">
                      <a16:colId xmlns:a16="http://schemas.microsoft.com/office/drawing/2014/main" val="474499069"/>
                    </a:ext>
                  </a:extLst>
                </a:gridCol>
                <a:gridCol w="7617204">
                  <a:extLst>
                    <a:ext uri="{9D8B030D-6E8A-4147-A177-3AD203B41FA5}">
                      <a16:colId xmlns:a16="http://schemas.microsoft.com/office/drawing/2014/main" val="699233798"/>
                    </a:ext>
                  </a:extLst>
                </a:gridCol>
              </a:tblGrid>
              <a:tr h="798727">
                <a:tc>
                  <a:txBody>
                    <a:bodyPr/>
                    <a:lstStyle/>
                    <a:p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Pasākumi, kas var rasties pirms līguma ar </a:t>
                      </a:r>
                      <a:r>
                        <a:rPr lang="lv-LV" b="1" dirty="0" err="1">
                          <a:solidFill>
                            <a:schemeClr val="tx1"/>
                          </a:solidFill>
                        </a:rPr>
                        <a:t>Altum</a:t>
                      </a:r>
                      <a:r>
                        <a:rPr lang="lv-LV" b="1" dirty="0">
                          <a:solidFill>
                            <a:schemeClr val="tx1"/>
                          </a:solidFill>
                        </a:rPr>
                        <a:t> parakstīšanas (ne ātrāk kā 01.02.2020.)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730452"/>
                  </a:ext>
                </a:extLst>
              </a:tr>
              <a:tr h="605121">
                <a:tc>
                  <a:txBody>
                    <a:bodyPr/>
                    <a:lstStyle/>
                    <a:p>
                      <a:r>
                        <a:rPr lang="lv-LV" dirty="0">
                          <a:highlight>
                            <a:srgbClr val="C1D82F"/>
                          </a:highlight>
                        </a:rPr>
                        <a:t>Tehniskās dokumentācijas sagatavošanas izmaksas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 err="1"/>
                        <a:t>Energoaudita</a:t>
                      </a:r>
                      <a:r>
                        <a:rPr lang="lv-LV" dirty="0"/>
                        <a:t> izmaksas, pagaidu </a:t>
                      </a:r>
                      <a:r>
                        <a:rPr lang="lv-LV" dirty="0" err="1"/>
                        <a:t>energosertifikāta</a:t>
                      </a:r>
                      <a:r>
                        <a:rPr lang="lv-LV" dirty="0"/>
                        <a:t> izmaksas, tehniskā apsekošanas akta sagatavošanas izmaksas, projektēšanas dokumentācijas izstrādes izmaksas u.tml. izmaksas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527350"/>
                  </a:ext>
                </a:extLst>
              </a:tr>
              <a:tr h="1448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D82F"/>
                          </a:highligh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D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C1D82F"/>
                          </a:highligh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igit</a:t>
                      </a:r>
                      <a:r>
                        <a:rPr lang="lv-LV" sz="1800" b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C1D82F"/>
                          </a:highligh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ālā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D82F"/>
                          </a:highligh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C1D82F"/>
                          </a:highligh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uzmērīšanas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C1D82F"/>
                          </a:highligh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C1D82F"/>
                          </a:highlight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izmaksas</a:t>
                      </a:r>
                      <a:endParaRPr lang="lv-LV" sz="1800" b="0" kern="1200" dirty="0">
                        <a:solidFill>
                          <a:schemeClr val="dk1"/>
                        </a:solidFill>
                        <a:highlight>
                          <a:srgbClr val="C1D82F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kern="1200" dirty="0">
                          <a:solidFill>
                            <a:srgbClr val="00467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Gadījumā, ja digitālās uzmērīšanas izmaksas ir iekļautas līgumā, kas paredz projekta dokumentācijas sagatavošanu, tad tās izdala atsevišķi,  iekļaujot to atbalsta pieteikumā tehniskās dokumentācijas izmaksu kompensēšanai</a:t>
                      </a:r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556235"/>
                  </a:ext>
                </a:extLst>
              </a:tr>
              <a:tr h="1713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dirty="0">
                          <a:highlight>
                            <a:srgbClr val="C1D82F"/>
                          </a:highlight>
                        </a:rPr>
                        <a:t>Projekta vadības izmaksas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lv-LV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Izmaksas, kuras rodas pilnvarotajai personai uz darba līguma vai pakalpojuma līguma pamata un kuras nepieciešamas projekta īstenošanas nodrošināšanai, vadot komandas darbu un organizējot procesu visu projekta mērķu sasniegšanai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Atbalsta summu iekļauj rezervētajā kapitāla atlaidē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145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54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42F0BB61-20CE-4373-9F81-6CA471EC7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56611D8-8490-4B1A-911B-F1F971E67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7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DD2D2B-0910-47EF-970A-6FE4AB65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32" y="449704"/>
            <a:ext cx="11073468" cy="719529"/>
          </a:xfrm>
        </p:spPr>
        <p:txBody>
          <a:bodyPr>
            <a:normAutofit fontScale="90000"/>
          </a:bodyPr>
          <a:lstStyle/>
          <a:p>
            <a:r>
              <a:rPr lang="lv-LV" dirty="0"/>
              <a:t>Visa sākumā - </a:t>
            </a:r>
            <a:r>
              <a:rPr lang="lv-LV" dirty="0">
                <a:highlight>
                  <a:srgbClr val="6AC2BB"/>
                </a:highlight>
              </a:rPr>
              <a:t> dzīvokļu īpašnieku lēmums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EA6934-EAAA-4A7F-8BC4-CB96C221A88C}"/>
              </a:ext>
            </a:extLst>
          </p:cNvPr>
          <p:cNvSpPr txBox="1"/>
          <p:nvPr/>
        </p:nvSpPr>
        <p:spPr>
          <a:xfrm>
            <a:off x="620785" y="1674673"/>
            <a:ext cx="1085535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lv-LV" sz="2400" b="1" dirty="0">
                <a:highlight>
                  <a:srgbClr val="C1D82F"/>
                </a:highlight>
              </a:rPr>
              <a:t>Dzīvokļu īpašnieku apspriede</a:t>
            </a:r>
            <a:r>
              <a:rPr lang="lv-LV" sz="2400" dirty="0">
                <a:highlight>
                  <a:srgbClr val="C1D82F"/>
                </a:highlight>
              </a:rPr>
              <a:t>, kurā vienojas par </a:t>
            </a:r>
            <a:r>
              <a:rPr lang="lv-LV" sz="1800" dirty="0">
                <a:highlight>
                  <a:srgbClr val="C1D82F"/>
                </a:highlight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800" dirty="0" err="1"/>
              <a:t>energoaudita</a:t>
            </a:r>
            <a:r>
              <a:rPr lang="lv-LV" sz="1800" dirty="0"/>
              <a:t> izstrādāšanu</a:t>
            </a:r>
            <a:endParaRPr lang="lv-LV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800" dirty="0"/>
              <a:t>dalību programmā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800" dirty="0"/>
              <a:t>vienojas par </a:t>
            </a:r>
            <a:r>
              <a:rPr lang="lv-LV" sz="1800" b="1" dirty="0"/>
              <a:t>pilnvarojumu (Pilnvarotā persona) – organizējot lēmumu aptaujas/sapulces veidā,</a:t>
            </a:r>
            <a:r>
              <a:rPr lang="lv-LV" sz="1800" dirty="0"/>
              <a:t> tehniskās dokumentācijas sagatavošanai, pakalpojumu sniedzēju atlasei un kapitāla atlaides rezervēšanai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B6739E7-6B63-481F-9F50-CD3C0DB254AA}"/>
              </a:ext>
            </a:extLst>
          </p:cNvPr>
          <p:cNvGraphicFramePr>
            <a:graphicFrameLocks noGrp="1"/>
          </p:cNvGraphicFramePr>
          <p:nvPr/>
        </p:nvGraphicFramePr>
        <p:xfrm>
          <a:off x="545284" y="4058485"/>
          <a:ext cx="11073468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0114">
                  <a:extLst>
                    <a:ext uri="{9D8B030D-6E8A-4147-A177-3AD203B41FA5}">
                      <a16:colId xmlns:a16="http://schemas.microsoft.com/office/drawing/2014/main" val="2767352475"/>
                    </a:ext>
                  </a:extLst>
                </a:gridCol>
                <a:gridCol w="6283354">
                  <a:extLst>
                    <a:ext uri="{9D8B030D-6E8A-4147-A177-3AD203B41FA5}">
                      <a16:colId xmlns:a16="http://schemas.microsoft.com/office/drawing/2014/main" val="1337069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b="1" dirty="0">
                          <a:highlight>
                            <a:srgbClr val="C1D82F"/>
                          </a:highlight>
                        </a:rPr>
                        <a:t>Dzīvokļu īpašnieku lēmumu pieņemšanu regulē:</a:t>
                      </a:r>
                    </a:p>
                    <a:p>
                      <a:r>
                        <a:rPr lang="lv-LV" dirty="0"/>
                        <a:t>Dzīvokļa īpašuma likums:</a:t>
                      </a:r>
                    </a:p>
                    <a:p>
                      <a:r>
                        <a:rPr lang="lv-LV" dirty="0">
                          <a:hlinkClick r:id="rId2"/>
                        </a:rPr>
                        <a:t>https://likumi.lv/ta/id/221382-dzivokla-ipasuma-likums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b="1" dirty="0">
                          <a:highlight>
                            <a:srgbClr val="C1D82F"/>
                          </a:highlight>
                        </a:rPr>
                        <a:t>Dzīvokļa īpašnieku lēmumu paraugi:</a:t>
                      </a:r>
                    </a:p>
                    <a:p>
                      <a:r>
                        <a:rPr lang="lv-LV" dirty="0"/>
                        <a:t>Altum.lv =&gt; Pakalpojumi =&gt; Iedzīvotājiem =&gt; Daudzdzīvokļu māju energoefektivitāte 2022-2026=&gt; Kā pieteikties =&gt;1.Dzīvokļu īpašnieku vienības par dalību programmā:</a:t>
                      </a:r>
                    </a:p>
                    <a:p>
                      <a:r>
                        <a:rPr lang="lv-LV" dirty="0">
                          <a:hlinkClick r:id="rId3"/>
                        </a:rPr>
                        <a:t>https://www.altum.lv/pakalpojumi/iedzivotajiem/daudzdzivoklu-maju-energoefektivitate-2022-2026?tab=2</a:t>
                      </a:r>
                      <a:endParaRPr lang="lv-LV" dirty="0"/>
                    </a:p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38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41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83E099-0699-40AD-954A-62EBEC22B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672" y="204464"/>
            <a:ext cx="1132885" cy="124368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BA8BAD6-0853-4F7E-8D1A-33B31ECB9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928" y="347899"/>
            <a:ext cx="777349" cy="995538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BA382DF2-8B6C-49CD-86FC-24AA6C127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1862" y="347899"/>
            <a:ext cx="1598321" cy="9955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E29A9DA-2C4B-41F4-B9B4-AF0A9242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142" y="428414"/>
            <a:ext cx="923761" cy="7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31C827-DA32-49BC-B65C-9CE1F053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2691"/>
            <a:ext cx="10515600" cy="2374084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Paldies!</a:t>
            </a:r>
            <a:br>
              <a:rPr lang="lv-LV" dirty="0"/>
            </a:br>
            <a:r>
              <a:rPr lang="lv-LV" dirty="0"/>
              <a:t/>
            </a:r>
            <a:br>
              <a:rPr lang="lv-LV" dirty="0"/>
            </a:br>
            <a:r>
              <a:rPr lang="lv-LV" sz="2200" b="0" cap="small" dirty="0"/>
              <a:t>https://www.altum.lv/pakalpojumi/iedzivotajiem/daudzdzivoklu-maju-energoefektivitate-2022-2026/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E1F7CA-935E-48B5-82A9-3ADFB8D00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4067"/>
              </p:ext>
            </p:extLst>
          </p:nvPr>
        </p:nvGraphicFramePr>
        <p:xfrm>
          <a:off x="567267" y="4687358"/>
          <a:ext cx="1149291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2197">
                  <a:extLst>
                    <a:ext uri="{9D8B030D-6E8A-4147-A177-3AD203B41FA5}">
                      <a16:colId xmlns:a16="http://schemas.microsoft.com/office/drawing/2014/main" val="3768734401"/>
                    </a:ext>
                  </a:extLst>
                </a:gridCol>
                <a:gridCol w="1551964">
                  <a:extLst>
                    <a:ext uri="{9D8B030D-6E8A-4147-A177-3AD203B41FA5}">
                      <a16:colId xmlns:a16="http://schemas.microsoft.com/office/drawing/2014/main" val="3990500197"/>
                    </a:ext>
                  </a:extLst>
                </a:gridCol>
                <a:gridCol w="1435526">
                  <a:extLst>
                    <a:ext uri="{9D8B030D-6E8A-4147-A177-3AD203B41FA5}">
                      <a16:colId xmlns:a16="http://schemas.microsoft.com/office/drawing/2014/main" val="4168585484"/>
                    </a:ext>
                  </a:extLst>
                </a:gridCol>
                <a:gridCol w="2873229">
                  <a:extLst>
                    <a:ext uri="{9D8B030D-6E8A-4147-A177-3AD203B41FA5}">
                      <a16:colId xmlns:a16="http://schemas.microsoft.com/office/drawing/2014/main" val="4118978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b="1" dirty="0">
                          <a:highlight>
                            <a:srgbClr val="C1D82F"/>
                          </a:highlight>
                        </a:rPr>
                        <a:t>Ieva Vērzemniece</a:t>
                      </a:r>
                    </a:p>
                    <a:p>
                      <a:r>
                        <a:rPr lang="lv-LV" sz="1400" dirty="0"/>
                        <a:t>Energoefektivitātes programmu departamenta vadītāja</a:t>
                      </a:r>
                    </a:p>
                    <a:p>
                      <a:r>
                        <a:rPr lang="lv-LV" sz="1400" dirty="0"/>
                        <a:t>dmeprogramma@altum.lv</a:t>
                      </a:r>
                    </a:p>
                    <a:p>
                      <a:r>
                        <a:rPr lang="lv-LV" sz="1400" dirty="0"/>
                        <a:t>67774010</a:t>
                      </a:r>
                    </a:p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51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16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467F"/>
      </a:dk1>
      <a:lt1>
        <a:srgbClr val="FFFFFF"/>
      </a:lt1>
      <a:dk2>
        <a:srgbClr val="00467F"/>
      </a:dk2>
      <a:lt2>
        <a:srgbClr val="E7E6E6"/>
      </a:lt2>
      <a:accent1>
        <a:srgbClr val="C3D500"/>
      </a:accent1>
      <a:accent2>
        <a:srgbClr val="6AC2BA"/>
      </a:accent2>
      <a:accent3>
        <a:srgbClr val="00467F"/>
      </a:accent3>
      <a:accent4>
        <a:srgbClr val="00D8A7"/>
      </a:accent4>
      <a:accent5>
        <a:srgbClr val="00E9D9"/>
      </a:accent5>
      <a:accent6>
        <a:srgbClr val="70AD47"/>
      </a:accent6>
      <a:hlink>
        <a:srgbClr val="00467F"/>
      </a:hlink>
      <a:folHlink>
        <a:srgbClr val="9C9C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um new.pptx" id="{2D8DE138-A5A3-4ED3-A71A-4390762E958D}" vid="{68D43B91-7F6F-47D5-B1DB-A8DE34C1AF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altum</Template>
  <TotalTime>0</TotalTime>
  <Words>417</Words>
  <Application>Microsoft Office PowerPoint</Application>
  <PresentationFormat>Widescreen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Mark</vt:lpstr>
      <vt:lpstr>System Font Regular</vt:lpstr>
      <vt:lpstr>Times New Roman</vt:lpstr>
      <vt:lpstr>Wingdings</vt:lpstr>
      <vt:lpstr>Office Theme</vt:lpstr>
      <vt:lpstr>PowerPoint Presentation</vt:lpstr>
      <vt:lpstr>Programmas noTeikumi</vt:lpstr>
      <vt:lpstr>PowerPoint Presentation</vt:lpstr>
      <vt:lpstr>Programmas nosacījumi (2)</vt:lpstr>
      <vt:lpstr>PowerPoint Presentation</vt:lpstr>
      <vt:lpstr>Visa sākumā -  dzīvokļu īpašnieku lēmums</vt:lpstr>
      <vt:lpstr>Paldies!  https://www.altum.lv/pakalpojumi/iedzivotajiem/daudzdzivoklu-maju-energoefektivitate-2022-2026/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 sagatavot projekta pieteikumu</dc:title>
  <dc:creator>Inese Romānova</dc:creator>
  <cp:lastModifiedBy>Uldis</cp:lastModifiedBy>
  <cp:revision>39</cp:revision>
  <dcterms:created xsi:type="dcterms:W3CDTF">2022-12-05T11:34:33Z</dcterms:created>
  <dcterms:modified xsi:type="dcterms:W3CDTF">2023-01-17T07:25:48Z</dcterms:modified>
</cp:coreProperties>
</file>