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9" r:id="rId11"/>
    <p:sldId id="267" r:id="rId12"/>
    <p:sldId id="271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299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40E6F-4560-4089-9A9A-2B02495CA491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2D3B3-7C5E-4EE9-91B4-3DD4D292D39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2510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29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31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33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35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37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39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41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43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45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47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49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51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53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55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57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59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61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2D3B3-7C5E-4EE9-91B4-3DD4D292D39A}" type="slidenum">
              <a:rPr lang="lv-LV" smtClean="0"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33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Noklikšķiniet uz attēla ikonas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F63FBEE-4737-4320-9899-D141F01D0813}" type="datetimeFigureOut">
              <a:rPr lang="lv-LV" smtClean="0"/>
              <a:t>30.01.2023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F9C92B3-823E-4060-8656-1774529415F0}" type="slidenum">
              <a:rPr lang="lv-LV" smtClean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fif"/><Relationship Id="rId2" Type="http://schemas.openxmlformats.org/officeDocument/2006/relationships/image" Target="../media/image6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f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691680" y="5445224"/>
            <a:ext cx="5637010" cy="864096"/>
          </a:xfrm>
        </p:spPr>
        <p:txBody>
          <a:bodyPr>
            <a:normAutofit/>
          </a:bodyPr>
          <a:lstStyle/>
          <a:p>
            <a:pPr algn="ctr"/>
            <a:r>
              <a:rPr lang="lv-LV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2022. gada projekti </a:t>
            </a:r>
            <a:endParaRPr lang="lv-LV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45745"/>
            <a:ext cx="6984775" cy="46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8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427984" cy="33209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4608512" cy="34563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755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971600" y="260648"/>
            <a:ext cx="7128792" cy="18722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 startAt="3"/>
            </a:pPr>
            <a:r>
              <a:rPr lang="lv-LV" sz="2800" b="1" dirty="0" smtClean="0">
                <a:solidFill>
                  <a:schemeClr val="bg1"/>
                </a:solidFill>
              </a:rPr>
              <a:t>Mūsdienīgas </a:t>
            </a:r>
            <a:r>
              <a:rPr lang="lv-LV" sz="2800" b="1" dirty="0">
                <a:solidFill>
                  <a:schemeClr val="bg1"/>
                </a:solidFill>
              </a:rPr>
              <a:t>telpas izveide bērnu un </a:t>
            </a:r>
            <a:r>
              <a:rPr lang="lv-LV" sz="2800" b="1" dirty="0" smtClean="0">
                <a:solidFill>
                  <a:schemeClr val="bg1"/>
                </a:solidFill>
              </a:rPr>
              <a:t>    jauniešu </a:t>
            </a:r>
            <a:r>
              <a:rPr lang="lv-LV" sz="2800" b="1" dirty="0">
                <a:solidFill>
                  <a:schemeClr val="bg1"/>
                </a:solidFill>
              </a:rPr>
              <a:t>brīvā </a:t>
            </a:r>
            <a:r>
              <a:rPr lang="lv-LV" sz="2800" b="1" dirty="0" smtClean="0">
                <a:solidFill>
                  <a:schemeClr val="bg1"/>
                </a:solidFill>
              </a:rPr>
              <a:t>laika pavadīšanai</a:t>
            </a: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 </a:t>
            </a:r>
            <a:r>
              <a:rPr lang="lv-LV" sz="2400" b="1" dirty="0">
                <a:solidFill>
                  <a:schemeClr val="bg1"/>
                </a:solidFill>
              </a:rPr>
              <a:t>N</a:t>
            </a:r>
            <a:r>
              <a:rPr lang="lv-LV" sz="2400" b="1" dirty="0" smtClean="0">
                <a:solidFill>
                  <a:schemeClr val="bg1"/>
                </a:solidFill>
              </a:rPr>
              <a:t>odibinājums </a:t>
            </a:r>
            <a:r>
              <a:rPr lang="lv-LV" sz="2400" b="1" dirty="0">
                <a:solidFill>
                  <a:schemeClr val="bg1"/>
                </a:solidFill>
              </a:rPr>
              <a:t>«Artūra </a:t>
            </a:r>
            <a:r>
              <a:rPr lang="lv-LV" sz="2400" b="1" dirty="0" err="1">
                <a:solidFill>
                  <a:schemeClr val="bg1"/>
                </a:solidFill>
              </a:rPr>
              <a:t>Rancāna</a:t>
            </a:r>
            <a:r>
              <a:rPr lang="lv-LV" sz="2400" b="1" dirty="0">
                <a:solidFill>
                  <a:schemeClr val="bg1"/>
                </a:solidFill>
              </a:rPr>
              <a:t> fonds</a:t>
            </a:r>
            <a:r>
              <a:rPr lang="lv-LV" sz="2400" b="1" dirty="0" smtClean="0">
                <a:solidFill>
                  <a:schemeClr val="bg1"/>
                </a:solidFill>
              </a:rPr>
              <a:t>»</a:t>
            </a:r>
            <a:endParaRPr lang="lv-LV" sz="24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12475"/>
            <a:ext cx="6480720" cy="38884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</a:t>
            </a:r>
            <a:r>
              <a:rPr lang="lv-LV" sz="2000" b="1" dirty="0" smtClean="0"/>
              <a:t>713,00 EUR</a:t>
            </a:r>
          </a:p>
          <a:p>
            <a:r>
              <a:rPr lang="lv-LV" sz="2000" b="1" dirty="0"/>
              <a:t>Līdzfinansējums: </a:t>
            </a:r>
            <a:r>
              <a:rPr lang="lv-LV" sz="2000" b="1" dirty="0" smtClean="0"/>
              <a:t>275,47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Izveidota mūsdienīga telpa Brīvības ielā 13, Tukumā, 2. st. bērniem brīvā laika pavadīšanai: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veikta grīdas profesionāla </a:t>
            </a:r>
            <a:r>
              <a:rPr lang="lv-LV" sz="2000" b="1" dirty="0" err="1" smtClean="0"/>
              <a:t>uzkope</a:t>
            </a:r>
            <a:r>
              <a:rPr lang="lv-LV" sz="2000" b="1" dirty="0" smtClean="0"/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t</a:t>
            </a:r>
            <a:r>
              <a:rPr lang="lv-LV" sz="2000" b="1" dirty="0" smtClean="0"/>
              <a:t>elpas sienu krāsošana;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zveidota moderna plauktu sistēma;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egādātas plauktu kastes, pakaramie, krēslu paliktņi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27497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04664"/>
            <a:ext cx="4494873" cy="33843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6"/>
            <a:ext cx="4745412" cy="35730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396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115616" y="285122"/>
            <a:ext cx="6660740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4. Jaunpils </a:t>
            </a:r>
            <a:r>
              <a:rPr lang="lv-LV" sz="2800" b="1" dirty="0">
                <a:solidFill>
                  <a:schemeClr val="bg1"/>
                </a:solidFill>
              </a:rPr>
              <a:t>basketbola </a:t>
            </a:r>
            <a:r>
              <a:rPr lang="lv-LV" sz="2800" b="1" dirty="0" smtClean="0">
                <a:solidFill>
                  <a:schemeClr val="bg1"/>
                </a:solidFill>
              </a:rPr>
              <a:t>laukuma     </a:t>
            </a:r>
            <a:r>
              <a:rPr lang="lv-LV" sz="2800" b="1" dirty="0" err="1" smtClean="0">
                <a:solidFill>
                  <a:schemeClr val="bg1"/>
                </a:solidFill>
              </a:rPr>
              <a:t>Aizkapliča</a:t>
            </a:r>
            <a:r>
              <a:rPr lang="lv-LV" sz="2800" b="1" dirty="0">
                <a:solidFill>
                  <a:schemeClr val="bg1"/>
                </a:solidFill>
              </a:rPr>
              <a:t>” </a:t>
            </a:r>
            <a:r>
              <a:rPr lang="lv-LV" sz="2800" b="1" dirty="0" smtClean="0">
                <a:solidFill>
                  <a:schemeClr val="bg1"/>
                </a:solidFill>
              </a:rPr>
              <a:t>atjaunošana</a:t>
            </a:r>
          </a:p>
          <a:p>
            <a:pPr algn="ctr"/>
            <a:r>
              <a:rPr lang="lv-LV" sz="2400" b="1" dirty="0" smtClean="0">
                <a:solidFill>
                  <a:schemeClr val="bg1"/>
                </a:solidFill>
              </a:rPr>
              <a:t>Biedrība </a:t>
            </a:r>
            <a:r>
              <a:rPr lang="lv-LV" sz="2400" b="1" dirty="0">
                <a:solidFill>
                  <a:schemeClr val="bg1"/>
                </a:solidFill>
              </a:rPr>
              <a:t>«BK Jaunpils</a:t>
            </a:r>
            <a:r>
              <a:rPr lang="lv-LV" sz="2400" b="1" dirty="0" smtClean="0">
                <a:solidFill>
                  <a:schemeClr val="bg1"/>
                </a:solidFill>
              </a:rPr>
              <a:t>»</a:t>
            </a:r>
            <a:endParaRPr lang="lv-LV" sz="24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67066"/>
            <a:ext cx="6480720" cy="38884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/>
              <a:t>Līdzfinansējums: </a:t>
            </a:r>
            <a:r>
              <a:rPr lang="lv-LV" sz="2000" b="1" dirty="0" smtClean="0"/>
              <a:t>254,44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Atjaunots Jaunpils basketbola laukums «</a:t>
            </a:r>
            <a:r>
              <a:rPr lang="lv-LV" sz="2000" b="1" dirty="0" err="1" smtClean="0"/>
              <a:t>Aizkapliča</a:t>
            </a:r>
            <a:r>
              <a:rPr lang="lv-LV" sz="2000" b="1" dirty="0" smtClean="0"/>
              <a:t>»: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egādāti basketbola groza vairogi un stīpas;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p</a:t>
            </a:r>
            <a:r>
              <a:rPr lang="lv-LV" sz="2000" b="1" dirty="0" smtClean="0"/>
              <a:t>ārkrāsota groza konstrukcija;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s</a:t>
            </a:r>
            <a:r>
              <a:rPr lang="lv-LV" sz="2000" b="1" dirty="0" smtClean="0"/>
              <a:t>alaboti soli</a:t>
            </a:r>
          </a:p>
        </p:txBody>
      </p:sp>
    </p:spTree>
    <p:extLst>
      <p:ext uri="{BB962C8B-B14F-4D97-AF65-F5344CB8AC3E}">
        <p14:creationId xmlns:p14="http://schemas.microsoft.com/office/powerpoint/2010/main" val="8009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91" y="827905"/>
            <a:ext cx="3815121" cy="50868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6" y="827905"/>
            <a:ext cx="3815120" cy="50868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991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979712" y="285122"/>
            <a:ext cx="4824536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5</a:t>
            </a:r>
            <a:r>
              <a:rPr lang="lv-LV" sz="2800" b="1" dirty="0">
                <a:solidFill>
                  <a:schemeClr val="bg1"/>
                </a:solidFill>
              </a:rPr>
              <a:t>. </a:t>
            </a:r>
            <a:r>
              <a:rPr lang="lv-LV" sz="2800" b="1" dirty="0" smtClean="0">
                <a:solidFill>
                  <a:schemeClr val="bg1"/>
                </a:solidFill>
              </a:rPr>
              <a:t>Bangas-4 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r>
              <a:rPr lang="lv-LV" sz="2400" b="1" dirty="0" smtClean="0">
                <a:solidFill>
                  <a:schemeClr val="bg1"/>
                </a:solidFill>
              </a:rPr>
              <a:t>Biedrība «</a:t>
            </a:r>
            <a:r>
              <a:rPr lang="lv-LV" sz="2400" b="1" dirty="0" err="1">
                <a:solidFill>
                  <a:schemeClr val="bg1"/>
                </a:solidFill>
              </a:rPr>
              <a:t>Chill&amp;Ride</a:t>
            </a:r>
            <a:r>
              <a:rPr lang="lv-LV" sz="2400" b="1" dirty="0" smtClean="0">
                <a:solidFill>
                  <a:schemeClr val="bg1"/>
                </a:solidFill>
              </a:rPr>
              <a:t>»</a:t>
            </a:r>
            <a:endParaRPr lang="lv-LV" sz="24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20888"/>
            <a:ext cx="6480720" cy="352839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</a:t>
            </a:r>
            <a:r>
              <a:rPr lang="lv-LV" sz="2000" b="1" dirty="0" smtClean="0"/>
              <a:t>311,00 EUR</a:t>
            </a:r>
          </a:p>
          <a:p>
            <a:r>
              <a:rPr lang="lv-LV" sz="2000" b="1" dirty="0" smtClean="0"/>
              <a:t>Izlietotais finansējums: 300,00 EUR</a:t>
            </a:r>
          </a:p>
          <a:p>
            <a:r>
              <a:rPr lang="lv-LV" sz="2000" b="1" dirty="0"/>
              <a:t>Līdzfinansējums: </a:t>
            </a:r>
            <a:r>
              <a:rPr lang="lv-LV" sz="2000" b="1" dirty="0" smtClean="0"/>
              <a:t>93,90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Veikti daudzdzīvokļu mājas «Bangas» pagalma labiekārtošanas darbi: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n</a:t>
            </a:r>
            <a:r>
              <a:rPr lang="lv-LV" sz="2000" b="1" dirty="0" smtClean="0"/>
              <a:t>ojaukta vecā smilšu kaste;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zgatavota un uzstādīta jauna smilšu kaste</a:t>
            </a:r>
          </a:p>
        </p:txBody>
      </p:sp>
    </p:spTree>
    <p:extLst>
      <p:ext uri="{BB962C8B-B14F-4D97-AF65-F5344CB8AC3E}">
        <p14:creationId xmlns:p14="http://schemas.microsoft.com/office/powerpoint/2010/main" val="19987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00718"/>
            <a:ext cx="3168352" cy="4229292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05" y="1400718"/>
            <a:ext cx="4355869" cy="3266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6052" y="744503"/>
            <a:ext cx="1255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800" b="1" dirty="0" smtClean="0">
                <a:solidFill>
                  <a:schemeClr val="bg1"/>
                </a:solidFill>
              </a:rPr>
              <a:t>PIRMS</a:t>
            </a:r>
            <a:endParaRPr lang="lv-LV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4957" y="744503"/>
            <a:ext cx="81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800" b="1" dirty="0" smtClean="0">
                <a:solidFill>
                  <a:schemeClr val="bg1"/>
                </a:solidFill>
              </a:rPr>
              <a:t>PĒC</a:t>
            </a:r>
            <a:endParaRPr lang="lv-LV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12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619672" y="285122"/>
            <a:ext cx="5904656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 startAt="6"/>
            </a:pPr>
            <a:r>
              <a:rPr lang="lv-LV" sz="2800" b="1" dirty="0" err="1" smtClean="0">
                <a:solidFill>
                  <a:schemeClr val="bg1"/>
                </a:solidFill>
              </a:rPr>
              <a:t>Melnezera</a:t>
            </a:r>
            <a:r>
              <a:rPr lang="lv-LV" sz="2800" b="1" dirty="0" smtClean="0">
                <a:solidFill>
                  <a:schemeClr val="bg1"/>
                </a:solidFill>
              </a:rPr>
              <a:t> attīstība</a:t>
            </a: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Biedrība </a:t>
            </a:r>
            <a:r>
              <a:rPr lang="lv-LV" sz="2800" b="1" dirty="0">
                <a:solidFill>
                  <a:schemeClr val="bg1"/>
                </a:solidFill>
              </a:rPr>
              <a:t>«Dabas atmoda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20888"/>
            <a:ext cx="6480720" cy="38884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</a:t>
            </a:r>
            <a:r>
              <a:rPr lang="lv-LV" sz="2000" b="1" dirty="0" smtClean="0"/>
              <a:t>486,00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229,42 EUR</a:t>
            </a:r>
          </a:p>
          <a:p>
            <a:endParaRPr lang="lv-LV" sz="2000" b="1" dirty="0"/>
          </a:p>
          <a:p>
            <a:r>
              <a:rPr lang="lv-LV" sz="2000" b="1" dirty="0" smtClean="0"/>
              <a:t>Veikta </a:t>
            </a:r>
            <a:r>
              <a:rPr lang="lv-LV" sz="2000" b="1" dirty="0" err="1" smtClean="0"/>
              <a:t>Melnezera</a:t>
            </a:r>
            <a:r>
              <a:rPr lang="lv-LV" sz="2000" b="1" dirty="0" smtClean="0"/>
              <a:t> teritorijas uzlabošana un labiekārtošana: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v</a:t>
            </a:r>
            <a:r>
              <a:rPr lang="lv-LV" sz="2000" b="1" dirty="0" smtClean="0"/>
              <a:t>ecā tiltiņa demontāža;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j</a:t>
            </a:r>
            <a:r>
              <a:rPr lang="lv-LV" sz="2000" b="1" dirty="0" smtClean="0"/>
              <a:t>aunā tiltiņa uzstādīšana, impregnēšana;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l</a:t>
            </a:r>
            <a:r>
              <a:rPr lang="lv-LV" sz="2000" b="1" dirty="0" smtClean="0"/>
              <a:t>aipu atjaunošana;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g</a:t>
            </a:r>
            <a:r>
              <a:rPr lang="lv-LV" sz="2000" b="1" dirty="0" smtClean="0"/>
              <a:t>rīdas uzstādīšana ģērbtuvēm</a:t>
            </a:r>
          </a:p>
        </p:txBody>
      </p:sp>
    </p:spTree>
    <p:extLst>
      <p:ext uri="{BB962C8B-B14F-4D97-AF65-F5344CB8AC3E}">
        <p14:creationId xmlns:p14="http://schemas.microsoft.com/office/powerpoint/2010/main" val="12449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7955"/>
            <a:ext cx="3227004" cy="47778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75" y="584104"/>
            <a:ext cx="2991858" cy="47971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08" y="3501008"/>
            <a:ext cx="2088232" cy="29977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11114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475656" y="285122"/>
            <a:ext cx="6300700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bg1"/>
                </a:solidFill>
              </a:rPr>
              <a:t>7.    Gaišas telpas mūsu bērniem</a:t>
            </a:r>
          </a:p>
          <a:p>
            <a:pPr algn="ctr"/>
            <a:r>
              <a:rPr lang="lv-LV" sz="2800" b="1" dirty="0">
                <a:solidFill>
                  <a:schemeClr val="bg1"/>
                </a:solidFill>
              </a:rPr>
              <a:t>       B</a:t>
            </a:r>
            <a:r>
              <a:rPr lang="lv-LV" sz="2800" b="1" dirty="0" smtClean="0">
                <a:solidFill>
                  <a:schemeClr val="bg1"/>
                </a:solidFill>
              </a:rPr>
              <a:t>iedrība </a:t>
            </a:r>
            <a:r>
              <a:rPr lang="lv-LV" sz="2800" b="1" dirty="0">
                <a:solidFill>
                  <a:schemeClr val="bg1"/>
                </a:solidFill>
              </a:rPr>
              <a:t>«Radošā studija «Dabas Māja</a:t>
            </a:r>
            <a:r>
              <a:rPr lang="lv-LV" sz="2800" b="1" dirty="0" smtClean="0">
                <a:solidFill>
                  <a:schemeClr val="bg1"/>
                </a:solidFill>
              </a:rPr>
              <a:t>»»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36592"/>
            <a:ext cx="6480720" cy="38884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389,48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Labiekārtota telpa </a:t>
            </a:r>
            <a:r>
              <a:rPr lang="lv-LV" sz="2000" b="1" dirty="0"/>
              <a:t>Brīvības ielā 13, Tukumā, 2. st. bērniem brīvā laika </a:t>
            </a:r>
            <a:r>
              <a:rPr lang="lv-LV" sz="2000" b="1" dirty="0" smtClean="0"/>
              <a:t>pavadīšanai: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n</a:t>
            </a:r>
            <a:r>
              <a:rPr lang="lv-LV" sz="2000" b="1" dirty="0" smtClean="0"/>
              <a:t>okrāsotas sienas;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zveidota plauktu sistēma;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egādāts galds nodarbībām;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ekārtots atpūtas stūrītis</a:t>
            </a:r>
          </a:p>
        </p:txBody>
      </p:sp>
    </p:spTree>
    <p:extLst>
      <p:ext uri="{BB962C8B-B14F-4D97-AF65-F5344CB8AC3E}">
        <p14:creationId xmlns:p14="http://schemas.microsoft.com/office/powerpoint/2010/main" val="178141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isnstūris ar noapaļotiem stūriem 8"/>
          <p:cNvSpPr/>
          <p:nvPr/>
        </p:nvSpPr>
        <p:spPr>
          <a:xfrm>
            <a:off x="1115616" y="1073957"/>
            <a:ext cx="3240360" cy="17069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b="1" dirty="0" smtClean="0"/>
              <a:t>Iesniegti 34 projekti</a:t>
            </a:r>
          </a:p>
          <a:p>
            <a:pPr algn="ctr"/>
            <a:endParaRPr lang="lv-LV" b="1" dirty="0" smtClean="0"/>
          </a:p>
          <a:p>
            <a:pPr algn="ctr"/>
            <a:r>
              <a:rPr lang="lv-LV" b="1" dirty="0" smtClean="0"/>
              <a:t>Par kopējo summu 24333,00 EUR</a:t>
            </a:r>
            <a:endParaRPr lang="lv-LV" b="1" dirty="0"/>
          </a:p>
        </p:txBody>
      </p:sp>
      <p:sp>
        <p:nvSpPr>
          <p:cNvPr id="10" name="Taisnstūris ar noapaļotiem stūriem 9"/>
          <p:cNvSpPr/>
          <p:nvPr/>
        </p:nvSpPr>
        <p:spPr>
          <a:xfrm>
            <a:off x="4860032" y="1092958"/>
            <a:ext cx="3306381" cy="16879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b="1" dirty="0" smtClean="0"/>
              <a:t>Atbalstīti un realizēti 28 projekti</a:t>
            </a:r>
          </a:p>
          <a:p>
            <a:pPr algn="ctr"/>
            <a:endParaRPr lang="lv-LV" b="1" dirty="0" smtClean="0"/>
          </a:p>
          <a:p>
            <a:pPr algn="ctr"/>
            <a:r>
              <a:rPr lang="lv-LV" b="1" dirty="0" smtClean="0"/>
              <a:t>Par kopējo summu 19313,39 EUR</a:t>
            </a:r>
            <a:endParaRPr lang="lv-LV" b="1" dirty="0"/>
          </a:p>
        </p:txBody>
      </p:sp>
      <p:sp>
        <p:nvSpPr>
          <p:cNvPr id="15" name="Taisnstūris ar noapaļotiem stūriem 14"/>
          <p:cNvSpPr/>
          <p:nvPr/>
        </p:nvSpPr>
        <p:spPr>
          <a:xfrm>
            <a:off x="1115616" y="3212976"/>
            <a:ext cx="7128792" cy="25202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lv-LV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/>
          </a:p>
          <a:p>
            <a:endParaRPr lang="lv-LV" sz="2400" dirty="0" smtClean="0"/>
          </a:p>
          <a:p>
            <a:r>
              <a:rPr lang="lv-LV" sz="2400" dirty="0" smtClean="0"/>
              <a:t>Projekti realizēti šādās jomās: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dzīves </a:t>
            </a:r>
            <a:r>
              <a:rPr lang="lv-LV" sz="2400" dirty="0"/>
              <a:t>vides </a:t>
            </a:r>
            <a:r>
              <a:rPr lang="lv-LV" sz="2400" dirty="0" smtClean="0"/>
              <a:t>sakārtošana –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dzīves vides sakārtošana (telpas) - 10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ģimeņu un bērnu atpūtas vietu </a:t>
            </a:r>
            <a:r>
              <a:rPr lang="lv-LV" sz="2400" dirty="0" smtClean="0"/>
              <a:t>izveide –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aktīvās atpūtas vietu pilnveide – </a:t>
            </a:r>
            <a:r>
              <a:rPr lang="lv-LV" sz="2400" dirty="0" smtClean="0"/>
              <a:t>1 </a:t>
            </a:r>
            <a:endParaRPr lang="lv-LV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v-LV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v-LV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v-LV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v-LV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v-LV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4228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68848"/>
            <a:ext cx="3454168" cy="46055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7944" y="1457127"/>
            <a:ext cx="4571997" cy="3428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34409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2411760" y="285122"/>
            <a:ext cx="4536504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 startAt="8"/>
            </a:pPr>
            <a:r>
              <a:rPr lang="lv-LV" sz="2800" b="1" dirty="0" smtClean="0">
                <a:solidFill>
                  <a:schemeClr val="bg1"/>
                </a:solidFill>
              </a:rPr>
              <a:t>Mācos virpot</a:t>
            </a: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      Biedrība </a:t>
            </a:r>
            <a:r>
              <a:rPr lang="lv-LV" sz="2800" b="1" dirty="0">
                <a:solidFill>
                  <a:schemeClr val="bg1"/>
                </a:solidFill>
              </a:rPr>
              <a:t>«</a:t>
            </a:r>
            <a:r>
              <a:rPr lang="lv-LV" sz="2800" b="1" dirty="0" smtClean="0">
                <a:solidFill>
                  <a:schemeClr val="bg1"/>
                </a:solidFill>
              </a:rPr>
              <a:t>Dzīpars»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403648" y="2420888"/>
            <a:ext cx="6480720" cy="38884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307,63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Uzlabota keramikas darbnīca Jaunpils Amatu Mājā: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egādāta </a:t>
            </a:r>
            <a:r>
              <a:rPr lang="lv-LV" sz="2000" b="1" dirty="0"/>
              <a:t>SHIMPO </a:t>
            </a:r>
            <a:r>
              <a:rPr lang="lv-LV" sz="2000" b="1" dirty="0" err="1"/>
              <a:t>Aspire</a:t>
            </a:r>
            <a:r>
              <a:rPr lang="lv-LV" sz="2000" b="1" dirty="0"/>
              <a:t> RK 5-TF elektriskā podnieku virpa</a:t>
            </a:r>
            <a:r>
              <a:rPr lang="lv-LV" sz="2000" b="1" dirty="0" smtClean="0"/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egādāti instrumenti un apdares materiāli</a:t>
            </a:r>
          </a:p>
        </p:txBody>
      </p:sp>
    </p:spTree>
    <p:extLst>
      <p:ext uri="{BB962C8B-B14F-4D97-AF65-F5344CB8AC3E}">
        <p14:creationId xmlns:p14="http://schemas.microsoft.com/office/powerpoint/2010/main" val="11476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0" y="980728"/>
            <a:ext cx="3678866" cy="49051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11" y="989338"/>
            <a:ext cx="3672408" cy="48965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51741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403648" y="285122"/>
            <a:ext cx="6480720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 startAt="9"/>
            </a:pPr>
            <a:r>
              <a:rPr lang="lv-LV" sz="2800" b="1" dirty="0" smtClean="0">
                <a:solidFill>
                  <a:schemeClr val="bg1"/>
                </a:solidFill>
              </a:rPr>
              <a:t>Mūsu pagalms</a:t>
            </a: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Biedrība </a:t>
            </a:r>
            <a:r>
              <a:rPr lang="lv-LV" sz="2800" b="1" dirty="0">
                <a:solidFill>
                  <a:schemeClr val="bg1"/>
                </a:solidFill>
              </a:rPr>
              <a:t>«Engures Skolas iela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403648" y="2420888"/>
            <a:ext cx="6480720" cy="3600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</a:t>
            </a:r>
            <a:r>
              <a:rPr lang="lv-LV" sz="2000" b="1" dirty="0" smtClean="0"/>
              <a:t>494,00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131,27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Uzstādīts veļas žāvētājs ar jumtiņu Skolas ielas, Engurē pagalmā: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demontēta vecā konstrukcija;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zstādīts jauns veļas žāvētājs ar jumtiņu;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s</a:t>
            </a:r>
            <a:r>
              <a:rPr lang="lv-LV" sz="2000" b="1" dirty="0" smtClean="0"/>
              <a:t>akopta teritorija</a:t>
            </a:r>
          </a:p>
        </p:txBody>
      </p:sp>
    </p:spTree>
    <p:extLst>
      <p:ext uri="{BB962C8B-B14F-4D97-AF65-F5344CB8AC3E}">
        <p14:creationId xmlns:p14="http://schemas.microsoft.com/office/powerpoint/2010/main" val="356141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3168352" cy="4224469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23" y="1196752"/>
            <a:ext cx="4115950" cy="3086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597609"/>
            <a:ext cx="1411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solidFill>
                  <a:schemeClr val="bg1"/>
                </a:solidFill>
              </a:rPr>
              <a:t>PIRMS</a:t>
            </a:r>
            <a:endParaRPr lang="lv-LV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597608"/>
            <a:ext cx="72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 smtClean="0">
                <a:solidFill>
                  <a:schemeClr val="bg1"/>
                </a:solidFill>
              </a:rPr>
              <a:t>PĒC</a:t>
            </a:r>
            <a:endParaRPr lang="lv-LV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0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971600" y="285122"/>
            <a:ext cx="7128792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bg1"/>
                </a:solidFill>
              </a:rPr>
              <a:t>10.  </a:t>
            </a:r>
            <a:r>
              <a:rPr lang="pt-BR" sz="2800" b="1" dirty="0">
                <a:solidFill>
                  <a:schemeClr val="bg1"/>
                </a:solidFill>
              </a:rPr>
              <a:t>Atpūtas vietas pilnveide Zantes muižas parkā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lv-LV" sz="2800" b="1" dirty="0">
                <a:solidFill>
                  <a:schemeClr val="bg1"/>
                </a:solidFill>
              </a:rPr>
              <a:t>       B</a:t>
            </a:r>
            <a:r>
              <a:rPr lang="lv-LV" sz="2800" b="1" dirty="0" smtClean="0">
                <a:solidFill>
                  <a:schemeClr val="bg1"/>
                </a:solidFill>
              </a:rPr>
              <a:t>iedrība </a:t>
            </a:r>
            <a:r>
              <a:rPr lang="lv-LV" sz="2800" b="1" dirty="0">
                <a:solidFill>
                  <a:schemeClr val="bg1"/>
                </a:solidFill>
              </a:rPr>
              <a:t>«Es tev-tu man</a:t>
            </a:r>
            <a:r>
              <a:rPr lang="lv-LV" sz="2800" b="1" dirty="0" smtClean="0">
                <a:solidFill>
                  <a:schemeClr val="bg1"/>
                </a:solidFill>
              </a:rPr>
              <a:t>!»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403648" y="2420888"/>
            <a:ext cx="6480720" cy="34563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212,91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Labiekārtota atpūtas vieta Zantes muižas parkā: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zstādīti divi soliņi;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izveidotas 3 lielās galda spēles;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a</a:t>
            </a:r>
            <a:r>
              <a:rPr lang="lv-LV" sz="2000" b="1" dirty="0" smtClean="0"/>
              <a:t>p nojumi iestādīti vīteņaugi</a:t>
            </a:r>
          </a:p>
        </p:txBody>
      </p:sp>
    </p:spTree>
    <p:extLst>
      <p:ext uri="{BB962C8B-B14F-4D97-AF65-F5344CB8AC3E}">
        <p14:creationId xmlns:p14="http://schemas.microsoft.com/office/powerpoint/2010/main" val="36053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579862" cy="47731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980728"/>
            <a:ext cx="3579862" cy="47731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07172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971600" y="285122"/>
            <a:ext cx="7128792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 startAt="11"/>
            </a:pPr>
            <a:r>
              <a:rPr lang="lv-LV" sz="2800" b="1" dirty="0" smtClean="0">
                <a:solidFill>
                  <a:schemeClr val="bg1"/>
                </a:solidFill>
              </a:rPr>
              <a:t> Brīvdabas </a:t>
            </a:r>
            <a:r>
              <a:rPr lang="lv-LV" sz="2800" b="1" dirty="0">
                <a:solidFill>
                  <a:schemeClr val="bg1"/>
                </a:solidFill>
              </a:rPr>
              <a:t>gleznu galerija «Ostiņās» </a:t>
            </a:r>
          </a:p>
          <a:p>
            <a:pPr algn="ctr"/>
            <a:r>
              <a:rPr lang="lv-LV" sz="2800" b="1" dirty="0">
                <a:solidFill>
                  <a:schemeClr val="bg1"/>
                </a:solidFill>
              </a:rPr>
              <a:t>        B</a:t>
            </a:r>
            <a:r>
              <a:rPr lang="lv-LV" sz="2800" b="1" dirty="0" smtClean="0">
                <a:solidFill>
                  <a:schemeClr val="bg1"/>
                </a:solidFill>
              </a:rPr>
              <a:t>iedrība </a:t>
            </a:r>
            <a:r>
              <a:rPr lang="lv-LV" sz="2800" b="1" dirty="0">
                <a:solidFill>
                  <a:schemeClr val="bg1"/>
                </a:solidFill>
              </a:rPr>
              <a:t>«Irlavas interešu klubiņš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403648" y="2439770"/>
            <a:ext cx="6480720" cy="38884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575,60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Estētiskas vides izveidošana Irlavas centrā: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a</a:t>
            </a:r>
            <a:r>
              <a:rPr lang="lv-LV" sz="2000" b="1" dirty="0" smtClean="0"/>
              <a:t>pgleznota Radošās mājas fasāde;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a</a:t>
            </a:r>
            <a:r>
              <a:rPr lang="lv-LV" sz="2000" b="1" dirty="0" smtClean="0"/>
              <a:t>tjaunoti soli;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zveidots fasādes ārējais apgaismojums;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ekoptas puķu kastes</a:t>
            </a:r>
          </a:p>
        </p:txBody>
      </p:sp>
    </p:spTree>
    <p:extLst>
      <p:ext uri="{BB962C8B-B14F-4D97-AF65-F5344CB8AC3E}">
        <p14:creationId xmlns:p14="http://schemas.microsoft.com/office/powerpoint/2010/main" val="6789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16812"/>
            <a:ext cx="3813888" cy="5085184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2554411"/>
            <a:ext cx="3803915" cy="3489504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20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02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971600" y="285122"/>
            <a:ext cx="7128792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 startAt="12"/>
            </a:pPr>
            <a:r>
              <a:rPr lang="lv-LV" sz="2800" b="1" dirty="0" smtClean="0">
                <a:solidFill>
                  <a:schemeClr val="bg1"/>
                </a:solidFill>
              </a:rPr>
              <a:t> Jaunpils </a:t>
            </a:r>
            <a:r>
              <a:rPr lang="lv-LV" sz="2800" b="1" dirty="0">
                <a:solidFill>
                  <a:schemeClr val="bg1"/>
                </a:solidFill>
              </a:rPr>
              <a:t>baznīcas sakristejas remonts</a:t>
            </a:r>
          </a:p>
          <a:p>
            <a:pPr algn="ctr"/>
            <a:r>
              <a:rPr lang="lv-LV" sz="2800" b="1" dirty="0">
                <a:solidFill>
                  <a:schemeClr val="bg1"/>
                </a:solidFill>
              </a:rPr>
              <a:t>       B</a:t>
            </a:r>
            <a:r>
              <a:rPr lang="lv-LV" sz="2800" b="1" dirty="0" smtClean="0">
                <a:solidFill>
                  <a:schemeClr val="bg1"/>
                </a:solidFill>
              </a:rPr>
              <a:t>iedrība </a:t>
            </a:r>
            <a:r>
              <a:rPr lang="lv-LV" sz="2800" b="1" dirty="0">
                <a:solidFill>
                  <a:schemeClr val="bg1"/>
                </a:solidFill>
              </a:rPr>
              <a:t>«Jaunpils baznīcas atbalsta biedrība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20888"/>
            <a:ext cx="6480720" cy="33123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</a:t>
            </a:r>
            <a:r>
              <a:rPr lang="lv-LV" sz="2000" b="1" dirty="0" smtClean="0"/>
              <a:t>733,00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822,73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Tika izremontēta Jaunpils baznīcas sakristeja: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p</a:t>
            </a:r>
            <a:r>
              <a:rPr lang="lv-LV" sz="2000" b="1" dirty="0" smtClean="0"/>
              <a:t>ārkrāsoti koka griesti;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zlīdzināts apmetums;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a</a:t>
            </a:r>
            <a:r>
              <a:rPr lang="lv-LV" sz="2000" b="1" dirty="0" smtClean="0"/>
              <a:t>tjaunots iekārtojums</a:t>
            </a:r>
          </a:p>
          <a:p>
            <a:pPr lvl="0"/>
            <a:endParaRPr lang="lv-LV" sz="2000" b="1" dirty="0"/>
          </a:p>
        </p:txBody>
      </p:sp>
    </p:spTree>
    <p:extLst>
      <p:ext uri="{BB962C8B-B14F-4D97-AF65-F5344CB8AC3E}">
        <p14:creationId xmlns:p14="http://schemas.microsoft.com/office/powerpoint/2010/main" val="24264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lv-LV" dirty="0" smtClean="0">
                <a:solidFill>
                  <a:schemeClr val="accent2">
                    <a:lumMod val="75000"/>
                  </a:schemeClr>
                </a:solidFill>
              </a:rPr>
              <a:t>Atbalstītie projekti:</a:t>
            </a:r>
            <a:endParaRPr lang="lv-LV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9445" y="1628800"/>
            <a:ext cx="7282699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Skaisti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, ērti,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mūsdienīgi (biedrība «Aizvēji 21»)</a:t>
            </a:r>
          </a:p>
          <a:p>
            <a:endParaRPr lang="lv-LV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2.   Matkules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pagasta dīķmalas atpūtas vietas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labiekārtošana</a:t>
            </a: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(biedrība «Aktīvai Matkulei»)</a:t>
            </a:r>
          </a:p>
          <a:p>
            <a:endParaRPr lang="lv-LV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3.   Mūsdienīgas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telpas izveide bērnu un jauniešu brīvā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laika</a:t>
            </a: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pavadīšanai (nodibinājums «Artūra </a:t>
            </a:r>
            <a:r>
              <a:rPr lang="lv-LV" sz="2000" b="1" dirty="0" err="1" smtClean="0">
                <a:solidFill>
                  <a:schemeClr val="accent2">
                    <a:lumMod val="75000"/>
                  </a:schemeClr>
                </a:solidFill>
              </a:rPr>
              <a:t>Rancāna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fonds»)</a:t>
            </a:r>
          </a:p>
          <a:p>
            <a:endParaRPr lang="lv-LV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4.   Jaunpils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basketbola laukuma “</a:t>
            </a:r>
            <a:r>
              <a:rPr lang="lv-LV" sz="2000" b="1" dirty="0" err="1">
                <a:solidFill>
                  <a:schemeClr val="accent2">
                    <a:lumMod val="75000"/>
                  </a:schemeClr>
                </a:solidFill>
              </a:rPr>
              <a:t>Aizkapliča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”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atjaunošana </a:t>
            </a: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(biedrība «BK Jaunpils»)</a:t>
            </a:r>
          </a:p>
          <a:p>
            <a:endParaRPr lang="lv-LV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Bangas-4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(biedrība 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lv-LV" sz="2000" b="1" dirty="0" err="1" smtClean="0">
                <a:solidFill>
                  <a:schemeClr val="accent2">
                    <a:lumMod val="75000"/>
                  </a:schemeClr>
                </a:solidFill>
              </a:rPr>
              <a:t>Chill&amp;Ride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6.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lv-LV" sz="2000" b="1" dirty="0" err="1" smtClean="0">
                <a:solidFill>
                  <a:schemeClr val="accent2">
                    <a:lumMod val="75000"/>
                  </a:schemeClr>
                </a:solidFill>
              </a:rPr>
              <a:t>Melnezera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attīstība (biedrība «Dabas atmoda»)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lv-LV" dirty="0" smtClean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131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3977004" cy="53026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54898"/>
            <a:ext cx="3996377" cy="53285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1976460" y="389855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 smtClean="0">
                <a:solidFill>
                  <a:schemeClr val="bg1"/>
                </a:solidFill>
              </a:rPr>
              <a:t>PIRMS</a:t>
            </a:r>
            <a:endParaRPr lang="lv-LV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389855"/>
            <a:ext cx="72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 smtClean="0">
                <a:solidFill>
                  <a:schemeClr val="bg1"/>
                </a:solidFill>
              </a:rPr>
              <a:t>PĒC</a:t>
            </a:r>
            <a:endParaRPr lang="lv-LV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95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691680" y="285122"/>
            <a:ext cx="5832648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bg1"/>
                </a:solidFill>
              </a:rPr>
              <a:t>13. Piesēdi un baudi</a:t>
            </a:r>
          </a:p>
          <a:p>
            <a:pPr algn="ctr"/>
            <a:r>
              <a:rPr lang="lv-LV" sz="2800" b="1" dirty="0">
                <a:solidFill>
                  <a:schemeClr val="bg1"/>
                </a:solidFill>
              </a:rPr>
              <a:t>        B</a:t>
            </a:r>
            <a:r>
              <a:rPr lang="lv-LV" sz="2800" b="1" dirty="0" smtClean="0">
                <a:solidFill>
                  <a:schemeClr val="bg1"/>
                </a:solidFill>
              </a:rPr>
              <a:t>iedrība </a:t>
            </a:r>
            <a:r>
              <a:rPr lang="lv-LV" sz="2800" b="1" dirty="0">
                <a:solidFill>
                  <a:schemeClr val="bg1"/>
                </a:solidFill>
              </a:rPr>
              <a:t>«Jaunpils vidusskolas atbalsta biedrība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67066"/>
            <a:ext cx="6480720" cy="309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273,66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Labiekārtota Jaunpils vidusskolas teritorija 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zstādīti četri parka soliņi;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zstādītas divas atkritumu urnas</a:t>
            </a:r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775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79012"/>
            <a:ext cx="4488016" cy="33660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4932040" cy="36990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47131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2339752" y="285122"/>
            <a:ext cx="4536504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smtClean="0">
                <a:solidFill>
                  <a:schemeClr val="bg1"/>
                </a:solidFill>
              </a:rPr>
              <a:t>14. Mēs </a:t>
            </a:r>
            <a:r>
              <a:rPr lang="lv-LV" sz="2800" b="1" dirty="0">
                <a:solidFill>
                  <a:schemeClr val="bg1"/>
                </a:solidFill>
              </a:rPr>
              <a:t>savai </a:t>
            </a:r>
            <a:r>
              <a:rPr lang="lv-LV" sz="2800" b="1" dirty="0" smtClean="0">
                <a:solidFill>
                  <a:schemeClr val="bg1"/>
                </a:solidFill>
              </a:rPr>
              <a:t>videi</a:t>
            </a: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  </a:t>
            </a:r>
            <a:r>
              <a:rPr lang="lv-LV" sz="2800" b="1" dirty="0">
                <a:solidFill>
                  <a:schemeClr val="bg1"/>
                </a:solidFill>
              </a:rPr>
              <a:t>B</a:t>
            </a:r>
            <a:r>
              <a:rPr lang="lv-LV" sz="2800" b="1" dirty="0" smtClean="0">
                <a:solidFill>
                  <a:schemeClr val="bg1"/>
                </a:solidFill>
              </a:rPr>
              <a:t>iedrība </a:t>
            </a:r>
            <a:r>
              <a:rPr lang="lv-LV" sz="2800" b="1" dirty="0">
                <a:solidFill>
                  <a:schemeClr val="bg1"/>
                </a:solidFill>
              </a:rPr>
              <a:t>«Kamene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20888"/>
            <a:ext cx="6480720" cy="309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600,00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153,37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Labiekārtota Viesatu Kultūras nama teritorija: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n</a:t>
            </a:r>
            <a:r>
              <a:rPr lang="lv-LV" sz="2000" b="1" dirty="0" smtClean="0"/>
              <a:t>ozāģētas vecās ābeles;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s</a:t>
            </a:r>
            <a:r>
              <a:rPr lang="lv-LV" sz="2000" b="1" dirty="0" smtClean="0"/>
              <a:t>agatavota augsne, iestādīti 15 ceriņu stādi;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sagatavota </a:t>
            </a:r>
            <a:r>
              <a:rPr lang="lv-LV" sz="2000" b="1" dirty="0" smtClean="0"/>
              <a:t>augsne, iestādītas 15 hortenzijas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3088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20" y="1317887"/>
            <a:ext cx="2823778" cy="37650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03" y="1340768"/>
            <a:ext cx="2806617" cy="37421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84" y="1811029"/>
            <a:ext cx="3762088" cy="28215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56921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971600" y="285122"/>
            <a:ext cx="7128792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15. </a:t>
            </a:r>
            <a:r>
              <a:rPr lang="lv-LV" sz="2800" b="1" dirty="0">
                <a:solidFill>
                  <a:schemeClr val="bg1"/>
                </a:solidFill>
              </a:rPr>
              <a:t>Zaļā klase Zemītes sākumskolā</a:t>
            </a:r>
          </a:p>
          <a:p>
            <a:pPr algn="ctr"/>
            <a:r>
              <a:rPr lang="lv-LV" sz="2800" b="1" dirty="0">
                <a:solidFill>
                  <a:schemeClr val="bg1"/>
                </a:solidFill>
              </a:rPr>
              <a:t>         N</a:t>
            </a:r>
            <a:r>
              <a:rPr lang="lv-LV" sz="2800" b="1" dirty="0" smtClean="0">
                <a:solidFill>
                  <a:schemeClr val="bg1"/>
                </a:solidFill>
              </a:rPr>
              <a:t>odibinājums </a:t>
            </a:r>
            <a:r>
              <a:rPr lang="lv-LV" sz="2800" b="1" dirty="0">
                <a:solidFill>
                  <a:schemeClr val="bg1"/>
                </a:solidFill>
              </a:rPr>
              <a:t>«Kandavas novada iespēju fonds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403648" y="2420888"/>
            <a:ext cx="6480720" cy="309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237,43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/>
              <a:t>Zemītes sākumskolā </a:t>
            </a:r>
            <a:r>
              <a:rPr lang="lv-LV" sz="2000" b="1" dirty="0" smtClean="0"/>
              <a:t>daļēji izveidota Zaļā klase: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Izveidots nojumes karkass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80864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1"/>
            <a:ext cx="5112568" cy="33231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72" y="2346823"/>
            <a:ext cx="4338387" cy="40726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29732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971600" y="285122"/>
            <a:ext cx="7128792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bg1"/>
                </a:solidFill>
              </a:rPr>
              <a:t>16.  Par prieku sev, par prieku tev, Un ļautiņiem par prieku</a:t>
            </a:r>
          </a:p>
          <a:p>
            <a:pPr algn="ctr"/>
            <a:r>
              <a:rPr lang="lv-LV" sz="2800" b="1" dirty="0">
                <a:solidFill>
                  <a:schemeClr val="bg1"/>
                </a:solidFill>
              </a:rPr>
              <a:t>  </a:t>
            </a:r>
            <a:r>
              <a:rPr lang="lv-LV" sz="2800" b="1" dirty="0" smtClean="0">
                <a:solidFill>
                  <a:schemeClr val="bg1"/>
                </a:solidFill>
              </a:rPr>
              <a:t>Biedrība </a:t>
            </a:r>
            <a:r>
              <a:rPr lang="lv-LV" sz="2800" b="1" dirty="0">
                <a:solidFill>
                  <a:schemeClr val="bg1"/>
                </a:solidFill>
              </a:rPr>
              <a:t>«Labklājībai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20888"/>
            <a:ext cx="6480720" cy="309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278,82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Sakoptas vides izveide Lapmežciema pagastā: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zveidotas puķu dobes;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estādīti 2258 tulpju sīpoli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30930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945595" cy="32978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40968"/>
            <a:ext cx="5161566" cy="34418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54186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2267744" y="285122"/>
            <a:ext cx="4608512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 startAt="17"/>
            </a:pPr>
            <a:r>
              <a:rPr lang="lv-LV" sz="2800" b="1" dirty="0" smtClean="0">
                <a:solidFill>
                  <a:schemeClr val="bg1"/>
                </a:solidFill>
              </a:rPr>
              <a:t> Atpūta </a:t>
            </a:r>
            <a:r>
              <a:rPr lang="lv-LV" sz="2800" b="1" dirty="0">
                <a:solidFill>
                  <a:schemeClr val="bg1"/>
                </a:solidFill>
              </a:rPr>
              <a:t>tev </a:t>
            </a:r>
            <a:endParaRPr lang="lv-LV" sz="2800" b="1" dirty="0" smtClean="0">
              <a:solidFill>
                <a:schemeClr val="bg1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Biedrība </a:t>
            </a:r>
            <a:r>
              <a:rPr lang="lv-LV" sz="2800" b="1" dirty="0">
                <a:solidFill>
                  <a:schemeClr val="bg1"/>
                </a:solidFill>
              </a:rPr>
              <a:t>«</a:t>
            </a:r>
            <a:r>
              <a:rPr lang="lv-LV" sz="2800" b="1" dirty="0" err="1">
                <a:solidFill>
                  <a:schemeClr val="bg1"/>
                </a:solidFill>
              </a:rPr>
              <a:t>Levestes</a:t>
            </a:r>
            <a:r>
              <a:rPr lang="lv-LV" sz="2800" b="1" dirty="0">
                <a:solidFill>
                  <a:schemeClr val="bg1"/>
                </a:solidFill>
              </a:rPr>
              <a:t> spicie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20888"/>
            <a:ext cx="6480720" cy="309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273,66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Labiekārtota </a:t>
            </a:r>
            <a:r>
              <a:rPr lang="lv-LV" sz="2000" b="1" dirty="0" err="1" smtClean="0"/>
              <a:t>Levestes</a:t>
            </a:r>
            <a:r>
              <a:rPr lang="lv-LV" sz="2000" b="1" dirty="0" smtClean="0"/>
              <a:t> teritorija: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zstādīti četri soliņi (2 pie daudzdzīvokļu mājām, 2 ceļu posmā Jaunpils-</a:t>
            </a:r>
            <a:r>
              <a:rPr lang="lv-LV" sz="2000" b="1" dirty="0" err="1" smtClean="0"/>
              <a:t>Leveste</a:t>
            </a:r>
            <a:r>
              <a:rPr lang="lv-LV" sz="2000" b="1" dirty="0" smtClean="0"/>
              <a:t>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zstādītas divas atkritumu tvertnes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1338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764704"/>
            <a:ext cx="756084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chemeClr val="accent2">
                    <a:lumMod val="75000"/>
                  </a:schemeClr>
                </a:solidFill>
              </a:rPr>
              <a:t>7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.  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Gaišas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telpas mūsu bērniem</a:t>
            </a: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      (biedrība «Radošā studija «Dabas Māja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»»)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8.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Mācos virpot (biedrība «Dzīpars»)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9.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Mūsu pagalms (biedrība «Engures Skolas iela»)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10. 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Atpūtas vietas pilnveide Zantes muižas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parkā</a:t>
            </a:r>
            <a:endParaRPr lang="lv-LV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(biedrība «Es tev-tu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man!»)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 startAt="11"/>
            </a:pP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Brīvdabas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gleznu galerija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«Ostiņās» </a:t>
            </a: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(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biedrība «Irlavas interešu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klubiņš»)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 startAt="12"/>
            </a:pP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Jaunpils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baznīcas sakristejas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remonts</a:t>
            </a: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(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biedrība «Jaunpils baznīcas atbalsta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biedrība»)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13. Piesēdi un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baudi</a:t>
            </a: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(biedrība «Jaunpils vidusskolas atbalsta biedrība»)</a:t>
            </a:r>
          </a:p>
          <a:p>
            <a:endParaRPr lang="lv-LV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lv-LV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lv-LV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lv-LV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lv-LV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3171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1" y="404664"/>
            <a:ext cx="3744416" cy="28083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15892"/>
            <a:ext cx="4176464" cy="55686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1" y="3403812"/>
            <a:ext cx="3715816" cy="27868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21079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691680" y="285122"/>
            <a:ext cx="5832648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 startAt="18"/>
            </a:pPr>
            <a:r>
              <a:rPr lang="lv-LV" sz="2800" b="1" dirty="0" smtClean="0">
                <a:solidFill>
                  <a:schemeClr val="bg1"/>
                </a:solidFill>
              </a:rPr>
              <a:t> Soliņš </a:t>
            </a:r>
            <a:r>
              <a:rPr lang="lv-LV" sz="2800" b="1" dirty="0">
                <a:solidFill>
                  <a:schemeClr val="bg1"/>
                </a:solidFill>
              </a:rPr>
              <a:t>savā vietā </a:t>
            </a:r>
            <a:endParaRPr lang="lv-LV" sz="2800" b="1" dirty="0" smtClean="0">
              <a:solidFill>
                <a:schemeClr val="bg1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Biedrība </a:t>
            </a:r>
            <a:r>
              <a:rPr lang="lv-LV" sz="2800" b="1" dirty="0">
                <a:solidFill>
                  <a:schemeClr val="bg1"/>
                </a:solidFill>
              </a:rPr>
              <a:t>«Pensionāru biedrība Jaunpils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67066"/>
            <a:ext cx="6480720" cy="30963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740,00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187,80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Labiekārtota </a:t>
            </a:r>
            <a:r>
              <a:rPr lang="lv-LV" sz="2000" b="1" dirty="0" err="1"/>
              <a:t>Kartavkalna</a:t>
            </a:r>
            <a:r>
              <a:rPr lang="lv-LV" sz="2000" b="1" dirty="0"/>
              <a:t> </a:t>
            </a:r>
            <a:r>
              <a:rPr lang="lv-LV" sz="2000" b="1" dirty="0" smtClean="0"/>
              <a:t>dabas taka 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zstādīti trīs atpūtas soliņi ceļa posmā Jaunpils – </a:t>
            </a:r>
            <a:r>
              <a:rPr lang="lv-LV" sz="2000" b="1" dirty="0" err="1" smtClean="0"/>
              <a:t>Karvatkalns</a:t>
            </a:r>
            <a:endParaRPr lang="lv-LV" sz="2000" b="1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6084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84984"/>
            <a:ext cx="4608512" cy="30704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4457"/>
            <a:ext cx="4733335" cy="314855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31959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691680" y="285122"/>
            <a:ext cx="5832648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bg1"/>
                </a:solidFill>
              </a:rPr>
              <a:t>19.  No mazumiņa veidojas lielais B</a:t>
            </a:r>
            <a:r>
              <a:rPr lang="lv-LV" sz="2800" b="1" dirty="0" smtClean="0">
                <a:solidFill>
                  <a:schemeClr val="bg1"/>
                </a:solidFill>
              </a:rPr>
              <a:t>iedrība «Ģimeņu un audžu ģimeņu klubiņš «Prātnieki»»</a:t>
            </a:r>
            <a:endParaRPr lang="lv-LV" sz="28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467066"/>
            <a:ext cx="6480720" cy="39142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620,00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355,00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Labiekārtots sporta/rotaļu laukums Vānes pirmskolas teritorijā: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zveidota tāllēkšanas vieta;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nomainītas veiklības statīvu detaļas;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atjaunots soliņš;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v</a:t>
            </a:r>
            <a:r>
              <a:rPr lang="lv-LV" sz="2000" b="1" dirty="0" smtClean="0"/>
              <a:t>eikta nojumes grīdas nomaiņa;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zlabota smilšu kaste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037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2291511" cy="50851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41" y="934444"/>
            <a:ext cx="2295301" cy="50935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95" y="914573"/>
            <a:ext cx="2304256" cy="5113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13702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691680" y="285122"/>
            <a:ext cx="5832648" cy="1631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 startAt="20"/>
            </a:pPr>
            <a:r>
              <a:rPr lang="lv-LV" sz="2800" b="1" dirty="0">
                <a:solidFill>
                  <a:schemeClr val="bg1"/>
                </a:solidFill>
              </a:rPr>
              <a:t> Jaunpils tirgus nama </a:t>
            </a:r>
            <a:r>
              <a:rPr lang="lv-LV" sz="2800" b="1" dirty="0" smtClean="0">
                <a:solidFill>
                  <a:schemeClr val="bg1"/>
                </a:solidFill>
              </a:rPr>
              <a:t>labiekārtošana</a:t>
            </a:r>
          </a:p>
          <a:p>
            <a:pPr algn="ctr"/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smtClean="0">
                <a:solidFill>
                  <a:schemeClr val="bg1"/>
                </a:solidFill>
              </a:rPr>
              <a:t>   Biedrība «Radīts Jaunpils     novadā»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636912"/>
            <a:ext cx="6480720" cy="34985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456,98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Tirdzniecības namiņa atjaunošana Jaunpilī: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a</a:t>
            </a:r>
            <a:r>
              <a:rPr lang="lv-LV" sz="2000" b="1" dirty="0" smtClean="0"/>
              <a:t>tjaunots sienu, galdu krāsojums;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zlaboti tirdzniecības galdi;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zstādīti jauni plaukti;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zstādīts apgaismojums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648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3435846" cy="45811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8"/>
            <a:ext cx="3435846" cy="45811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21197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691680" y="285122"/>
            <a:ext cx="5832648" cy="17757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21. Siltuma </a:t>
            </a:r>
            <a:r>
              <a:rPr lang="lv-LV" sz="2800" b="1" dirty="0">
                <a:solidFill>
                  <a:schemeClr val="bg1"/>
                </a:solidFill>
              </a:rPr>
              <a:t>katla nomaiņa senioru apvienības telpās</a:t>
            </a:r>
          </a:p>
          <a:p>
            <a:pPr algn="ctr"/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smtClean="0">
                <a:solidFill>
                  <a:schemeClr val="bg1"/>
                </a:solidFill>
              </a:rPr>
              <a:t>Biedrība </a:t>
            </a:r>
            <a:r>
              <a:rPr lang="lv-LV" sz="2800" b="1" dirty="0">
                <a:solidFill>
                  <a:schemeClr val="bg1"/>
                </a:solidFill>
              </a:rPr>
              <a:t>«Senioru </a:t>
            </a:r>
            <a:r>
              <a:rPr lang="lv-LV" sz="2800" b="1" dirty="0" smtClean="0">
                <a:solidFill>
                  <a:schemeClr val="bg1"/>
                </a:solidFill>
              </a:rPr>
              <a:t>apvienība «Selga»»</a:t>
            </a:r>
            <a:endParaRPr lang="lv-LV" sz="2800" b="1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636912"/>
            <a:ext cx="6480720" cy="34985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640,00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119,29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Siltuma katla nomaiņa biedrības telpās Liepu ielā, Lapmežciemā 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d</a:t>
            </a:r>
            <a:r>
              <a:rPr lang="lv-LV" sz="2000" b="1" dirty="0" smtClean="0"/>
              <a:t>emontēts vecais katls;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zstādīts jaunais;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k</a:t>
            </a:r>
            <a:r>
              <a:rPr lang="lv-LV" sz="2000" b="1" dirty="0" smtClean="0"/>
              <a:t>atlu telpas sienu gruntēšana, krāsošana</a:t>
            </a:r>
          </a:p>
          <a:p>
            <a:pPr lvl="0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42878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3412875" cy="578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001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2231740" y="399895"/>
            <a:ext cx="4608512" cy="17757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lv-LV" sz="2800" b="1" dirty="0" smtClean="0">
                <a:solidFill>
                  <a:schemeClr val="bg1"/>
                </a:solidFill>
              </a:rPr>
              <a:t>22. Mūsmājas-10 </a:t>
            </a: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Biedrība «Biedrība «Tērces»»</a:t>
            </a:r>
            <a:endParaRPr lang="lv-LV" sz="2800" b="1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636912"/>
            <a:ext cx="6480720" cy="36724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674,14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Daudzdzīvokļu mājas «Tērces» </a:t>
            </a:r>
            <a:r>
              <a:rPr lang="lv-LV" sz="2000" b="1" dirty="0" err="1" smtClean="0"/>
              <a:t>Levestē</a:t>
            </a:r>
            <a:r>
              <a:rPr lang="lv-LV" sz="2000" b="1" dirty="0" smtClean="0"/>
              <a:t> apkārtnes sakārtošana 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egādātas dzīvžoga šķēres, sakopts dzīvžogs;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a</a:t>
            </a:r>
            <a:r>
              <a:rPr lang="lv-LV" sz="2000" b="1" dirty="0" smtClean="0"/>
              <a:t>tjaunots bērnu rotaļu laukums;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egādāti dekoratīvie puķu podi;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uzstādīts velosipēdu statīvs</a:t>
            </a:r>
          </a:p>
          <a:p>
            <a:pPr lvl="0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6298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476672"/>
            <a:ext cx="773092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14"/>
            </a:pP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Mēs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savai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videi  (biedrība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«Kamene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</a:p>
          <a:p>
            <a:pPr marL="342900" indent="-342900">
              <a:buAutoNum type="arabicPeriod" startAt="14"/>
            </a:pPr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rabicPeriod" startAt="14"/>
            </a:pP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 Zaļā klase Zemītes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sākumskolā</a:t>
            </a: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  (nodibinājums «Kandavas novada iespēju fonds»)</a:t>
            </a:r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rabicPeriod" startAt="14"/>
            </a:pPr>
            <a:endParaRPr lang="lv-LV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16. 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Par prieku sev, par prieku tev, Un ļautiņiem par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prieku</a:t>
            </a: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  (biedrība «Labklājībai»)</a:t>
            </a:r>
          </a:p>
          <a:p>
            <a:endParaRPr lang="lv-LV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17.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Atpūta tev (biedrība «</a:t>
            </a:r>
            <a:r>
              <a:rPr lang="lv-LV" sz="2000" b="1" dirty="0" err="1" smtClean="0">
                <a:solidFill>
                  <a:schemeClr val="accent2">
                    <a:lumMod val="75000"/>
                  </a:schemeClr>
                </a:solidFill>
              </a:rPr>
              <a:t>Levestes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spicie»)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18.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Soliņš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savā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vietā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(biedrība «Pensionāru biedrība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Jaunpils»)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19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No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mazumiņa veidojas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lielais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(biedrība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Ģimeņu un audžu ģimeņu klubiņš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«Prātnieki»»)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rabicPeriod" startAt="20"/>
            </a:pP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Jaunpils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tirgus nama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labiekārtošana</a:t>
            </a: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(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biedrība «Radīts Jaunpils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novadā»)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21. Siltuma katla nomaiņa senioru apvienības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telpās</a:t>
            </a: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(biedrība «Senioru apvienība «Selga»»)</a:t>
            </a:r>
          </a:p>
          <a:p>
            <a:pPr marL="342900" indent="-342900">
              <a:buAutoNum type="arabicPeriod" startAt="14"/>
            </a:pPr>
            <a:endParaRPr lang="lv-LV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99661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37" y="3319165"/>
            <a:ext cx="4278418" cy="3085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0" y="764704"/>
            <a:ext cx="4278419" cy="24152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37" y="764704"/>
            <a:ext cx="4278418" cy="24152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9" y="3347729"/>
            <a:ext cx="4278419" cy="24038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58387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295636" y="399895"/>
            <a:ext cx="6480720" cy="17757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lv-LV" sz="2800" b="1" dirty="0">
                <a:solidFill>
                  <a:schemeClr val="bg1"/>
                </a:solidFill>
              </a:rPr>
              <a:t>23.   Sakopta vide-Tukuma smukums</a:t>
            </a:r>
          </a:p>
          <a:p>
            <a:pPr algn="ctr"/>
            <a:r>
              <a:rPr lang="lv-LV" sz="2800" b="1" dirty="0">
                <a:solidFill>
                  <a:schemeClr val="bg1"/>
                </a:solidFill>
              </a:rPr>
              <a:t>         </a:t>
            </a:r>
            <a:r>
              <a:rPr lang="lv-LV" sz="2800" b="1" dirty="0" smtClean="0">
                <a:solidFill>
                  <a:schemeClr val="bg1"/>
                </a:solidFill>
              </a:rPr>
              <a:t>Biedrība </a:t>
            </a:r>
            <a:r>
              <a:rPr lang="lv-LV" sz="2800" b="1" dirty="0">
                <a:solidFill>
                  <a:schemeClr val="bg1"/>
                </a:solidFill>
              </a:rPr>
              <a:t>«Tukuma Nevalstisko Organizāciju apvienība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636912"/>
            <a:ext cx="6480720" cy="36724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722,00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187,00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Ēkas teritorijas Talsu ielā 20, Tukumā labiekārtošana: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egādātas dārza grieznes regulārai apstādījuma sakopšanai;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a</a:t>
            </a:r>
            <a:r>
              <a:rPr lang="lv-LV" sz="2000" b="1" dirty="0" smtClean="0"/>
              <a:t>tjaunotas margas;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ekopts zālājs;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egādātas āra mēbeles</a:t>
            </a:r>
          </a:p>
          <a:p>
            <a:pPr lvl="0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6299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2385"/>
            <a:ext cx="3075806" cy="41010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75" y="312117"/>
            <a:ext cx="2931727" cy="41216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23" y="3068960"/>
            <a:ext cx="2684896" cy="35798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603307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295636" y="399895"/>
            <a:ext cx="6480720" cy="17757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bg1"/>
                </a:solidFill>
              </a:rPr>
              <a:t> 24.   Funkcionālā dizaina un tehnoloģiju mācību darbnīca</a:t>
            </a:r>
          </a:p>
          <a:p>
            <a:pPr algn="ctr"/>
            <a:r>
              <a:rPr lang="lv-LV" sz="2800" b="1" dirty="0">
                <a:solidFill>
                  <a:schemeClr val="bg1"/>
                </a:solidFill>
              </a:rPr>
              <a:t>  </a:t>
            </a:r>
            <a:r>
              <a:rPr lang="lv-LV" sz="2800" b="1" dirty="0" smtClean="0">
                <a:solidFill>
                  <a:schemeClr val="bg1"/>
                </a:solidFill>
              </a:rPr>
              <a:t>Biedrība </a:t>
            </a:r>
            <a:r>
              <a:rPr lang="lv-LV" sz="2800" b="1" dirty="0">
                <a:solidFill>
                  <a:schemeClr val="bg1"/>
                </a:solidFill>
              </a:rPr>
              <a:t>«Tukuma Raiņa ģimnāzijas atbalsta biedrība»</a:t>
            </a: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276872"/>
            <a:ext cx="6480720" cy="42484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endParaRPr lang="lv-LV" sz="2000" b="1" dirty="0" smtClean="0"/>
          </a:p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4738,17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Mācību darbnīcas izveidošana Tukuma Raiņa valsts ģimnāzijas telpās:</a:t>
            </a:r>
          </a:p>
          <a:p>
            <a:pPr algn="ctr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v</a:t>
            </a:r>
            <a:r>
              <a:rPr lang="lv-LV" sz="2000" b="1" dirty="0" smtClean="0"/>
              <a:t>eikts telpas kosmētiskais remonts (sienu špaktelēšana, krāsošana);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zveidoti elektrības pievadi šujmašīnām;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ieklāts linolejs;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egādātas 2 logu žalūzijas;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n</a:t>
            </a:r>
            <a:r>
              <a:rPr lang="lv-LV" sz="2000" b="1" dirty="0" smtClean="0"/>
              <a:t>otīrītas griestu plāksnes, nomainītas bojātās;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n</a:t>
            </a:r>
            <a:r>
              <a:rPr lang="lv-LV" sz="2000" b="1" dirty="0" smtClean="0"/>
              <a:t>omainītas lampas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  <a:p>
            <a:pPr lvl="0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71455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2" y="814507"/>
            <a:ext cx="4665093" cy="35010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178704" y="352842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 smtClean="0">
                <a:solidFill>
                  <a:schemeClr val="bg1"/>
                </a:solidFill>
              </a:rPr>
              <a:t>PIRMS</a:t>
            </a:r>
            <a:endParaRPr lang="lv-LV" sz="2400" b="1" dirty="0">
              <a:solidFill>
                <a:schemeClr val="bg1"/>
              </a:solidFill>
            </a:endParaRP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86295"/>
            <a:ext cx="4867684" cy="364939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6357770" y="2388001"/>
            <a:ext cx="72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 smtClean="0">
                <a:solidFill>
                  <a:schemeClr val="bg1"/>
                </a:solidFill>
              </a:rPr>
              <a:t>PĒC</a:t>
            </a:r>
            <a:endParaRPr lang="lv-LV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52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295636" y="399895"/>
            <a:ext cx="6480720" cy="17757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bg1"/>
                </a:solidFill>
              </a:rPr>
              <a:t> 25.   Puķu dobe Tukuma smukumam </a:t>
            </a:r>
            <a:r>
              <a:rPr lang="lv-LV" sz="2800" b="1" dirty="0" smtClean="0">
                <a:solidFill>
                  <a:schemeClr val="bg1"/>
                </a:solidFill>
              </a:rPr>
              <a:t> </a:t>
            </a:r>
            <a:r>
              <a:rPr lang="lv-LV" sz="2800" b="1" dirty="0">
                <a:solidFill>
                  <a:schemeClr val="bg1"/>
                </a:solidFill>
              </a:rPr>
              <a:t>B</a:t>
            </a:r>
            <a:r>
              <a:rPr lang="lv-LV" sz="2800" b="1" dirty="0" smtClean="0">
                <a:solidFill>
                  <a:schemeClr val="bg1"/>
                </a:solidFill>
              </a:rPr>
              <a:t>iedrība </a:t>
            </a:r>
            <a:r>
              <a:rPr lang="lv-LV" sz="2800" b="1" dirty="0">
                <a:solidFill>
                  <a:schemeClr val="bg1"/>
                </a:solidFill>
              </a:rPr>
              <a:t>«Tukuma Dārzkopības biedrība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708920"/>
            <a:ext cx="6480720" cy="33123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endParaRPr lang="lv-LV" sz="2000" b="1" dirty="0" smtClean="0"/>
          </a:p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518,00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132,81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Izveidota rožu dobe pie Pasta ielas 25, Tukumā:</a:t>
            </a:r>
          </a:p>
          <a:p>
            <a:pPr algn="ctr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s</a:t>
            </a:r>
            <a:r>
              <a:rPr lang="lv-LV" sz="2000" b="1" dirty="0" smtClean="0"/>
              <a:t>agatavota augsne;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i</a:t>
            </a:r>
            <a:r>
              <a:rPr lang="lv-LV" sz="2000" b="1" dirty="0" smtClean="0"/>
              <a:t>estādīti 40 gab. rožu stādi;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u</a:t>
            </a:r>
            <a:r>
              <a:rPr lang="lv-LV" sz="2000" b="1" dirty="0" smtClean="0"/>
              <a:t>zbērta </a:t>
            </a:r>
            <a:r>
              <a:rPr lang="lv-LV" sz="2000" b="1" dirty="0" err="1" smtClean="0"/>
              <a:t>mulča</a:t>
            </a:r>
            <a:endParaRPr lang="lv-LV" sz="2000" b="1" dirty="0" smtClean="0"/>
          </a:p>
          <a:p>
            <a:pPr lvl="0"/>
            <a:endParaRPr lang="lv-LV" sz="2000" b="1" dirty="0" smtClean="0"/>
          </a:p>
          <a:p>
            <a:pPr lvl="0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0145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0690" y="1712039"/>
            <a:ext cx="5639082" cy="316835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63" y="1711347"/>
            <a:ext cx="5639083" cy="31697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4515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295636" y="399895"/>
            <a:ext cx="6480720" cy="17757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 startAt="26"/>
            </a:pPr>
            <a:r>
              <a:rPr lang="lv-LV" sz="2800" b="1" dirty="0" smtClean="0">
                <a:solidFill>
                  <a:schemeClr val="bg1"/>
                </a:solidFill>
              </a:rPr>
              <a:t> Lapenes </a:t>
            </a:r>
            <a:r>
              <a:rPr lang="lv-LV" sz="2800" b="1" dirty="0">
                <a:solidFill>
                  <a:schemeClr val="bg1"/>
                </a:solidFill>
              </a:rPr>
              <a:t>uzstādīšana Vānes sporta laukumā </a:t>
            </a:r>
            <a:endParaRPr lang="lv-LV" sz="2800" b="1" dirty="0" smtClean="0">
              <a:solidFill>
                <a:schemeClr val="bg1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Biedrība «</a:t>
            </a:r>
            <a:r>
              <a:rPr lang="lv-LV" sz="2800" b="1" dirty="0">
                <a:solidFill>
                  <a:schemeClr val="bg1"/>
                </a:solidFill>
              </a:rPr>
              <a:t>Vānes pagasta bērnu un jauniešu jaunrades </a:t>
            </a:r>
            <a:r>
              <a:rPr lang="lv-LV" sz="2800" b="1" dirty="0" smtClean="0">
                <a:solidFill>
                  <a:schemeClr val="bg1"/>
                </a:solidFill>
              </a:rPr>
              <a:t>kopiena»</a:t>
            </a:r>
            <a:endParaRPr lang="lv-LV" sz="2800" b="1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708920"/>
            <a:ext cx="6480720" cy="33123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endParaRPr lang="lv-LV" sz="2000" b="1" dirty="0" smtClean="0"/>
          </a:p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724,35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Izveidota lapene Vānes sporta laukumā:</a:t>
            </a:r>
          </a:p>
          <a:p>
            <a:pPr algn="ctr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s</a:t>
            </a:r>
            <a:r>
              <a:rPr lang="lv-LV" sz="2000" b="1" dirty="0" smtClean="0"/>
              <a:t>akopta apkārtne, izzāģēti krūmi;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z</a:t>
            </a:r>
            <a:r>
              <a:rPr lang="lv-LV" sz="2000" b="1" dirty="0" smtClean="0"/>
              <a:t>emes virskārtas noņemšana, laukuma bruģēšana;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l</a:t>
            </a:r>
            <a:r>
              <a:rPr lang="lv-LV" sz="2000" b="1" dirty="0" smtClean="0"/>
              <a:t>apenes uzstādīšana;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l</a:t>
            </a:r>
            <a:r>
              <a:rPr lang="lv-LV" sz="2000" b="1" dirty="0" smtClean="0"/>
              <a:t>apenes krāsošana</a:t>
            </a:r>
          </a:p>
          <a:p>
            <a:pPr lvl="0"/>
            <a:endParaRPr lang="lv-LV" sz="2000" b="1" dirty="0" smtClean="0"/>
          </a:p>
          <a:p>
            <a:pPr lvl="0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7659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991" y="394241"/>
            <a:ext cx="3240360" cy="35492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8679"/>
            <a:ext cx="4322751" cy="32403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00" y="3284984"/>
            <a:ext cx="4518457" cy="3387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814913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295636" y="399895"/>
            <a:ext cx="6480720" cy="17757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27. </a:t>
            </a:r>
            <a:r>
              <a:rPr lang="lv-LV" sz="2800" b="1" dirty="0">
                <a:solidFill>
                  <a:schemeClr val="bg1"/>
                </a:solidFill>
              </a:rPr>
              <a:t>Par gaišu un mājīgu kāpņu telpu  B</a:t>
            </a:r>
            <a:r>
              <a:rPr lang="lv-LV" sz="2800" b="1" dirty="0" smtClean="0">
                <a:solidFill>
                  <a:schemeClr val="bg1"/>
                </a:solidFill>
              </a:rPr>
              <a:t>iedrība </a:t>
            </a:r>
            <a:r>
              <a:rPr lang="lv-LV" sz="2800" b="1" dirty="0">
                <a:solidFill>
                  <a:schemeClr val="bg1"/>
                </a:solidFill>
              </a:rPr>
              <a:t>«</a:t>
            </a:r>
            <a:r>
              <a:rPr lang="lv-LV" sz="2800" b="1" dirty="0" err="1" smtClean="0">
                <a:solidFill>
                  <a:schemeClr val="bg1"/>
                </a:solidFill>
              </a:rPr>
              <a:t>Vējmalas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b="1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95636" y="2708920"/>
            <a:ext cx="6480720" cy="34563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endParaRPr lang="lv-LV" sz="2000" b="1" dirty="0" smtClean="0"/>
          </a:p>
          <a:p>
            <a:endParaRPr lang="lv-LV" sz="2000" b="1" dirty="0" smtClean="0"/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1074,94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«Vējiņu» mājas  Jaunpilī kāpņu telpas remonts:</a:t>
            </a:r>
          </a:p>
          <a:p>
            <a:pPr algn="ctr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griestu špaktelēšana, krāsošana;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sienu </a:t>
            </a:r>
            <a:r>
              <a:rPr lang="lv-LV" sz="2000" b="1" dirty="0"/>
              <a:t>špaktelēšana, </a:t>
            </a:r>
            <a:r>
              <a:rPr lang="lv-LV" sz="2000" b="1" dirty="0" smtClean="0"/>
              <a:t>krāsošana;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grīdu flīzēšana;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l</a:t>
            </a:r>
            <a:r>
              <a:rPr lang="lv-LV" sz="2000" b="1" dirty="0" smtClean="0"/>
              <a:t>ogu aiļu apdare;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kāpņu margu atjaunošana</a:t>
            </a:r>
          </a:p>
          <a:p>
            <a:pPr lvl="0"/>
            <a:endParaRPr lang="lv-LV" sz="2000" b="1" dirty="0" smtClean="0"/>
          </a:p>
          <a:p>
            <a:pPr lvl="0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7835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692696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22"/>
            </a:pP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Mūsmājas-10 (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biedrība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«Biedrība «Tērces»»)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23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Sakopta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vide-Tukuma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smukums</a:t>
            </a: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(biedrība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«Tukuma Nevalstisko Organizāciju apvienība»)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24.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Funkcionālā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dizaina un tehnoloģiju mācību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darbnīca</a:t>
            </a: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 (biedrība «Tukuma Raiņa ģimnāzijas atbalsta biedrība»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25.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Puķu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dobe Tukuma smukumam </a:t>
            </a:r>
            <a:endParaRPr lang="lv-LV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(biedrība «Tukuma Dārzkopības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biedrība»)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26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Lapenes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uzstādīšana Vānes sporta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laukumā (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biedrība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«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Vānes pagasta bērnu un jauniešu jaunrades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kopiena»)</a:t>
            </a:r>
          </a:p>
          <a:p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rabicPeriod" startAt="27"/>
            </a:pP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Par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gaišu un mājīgu kāpņu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telpu  (biedrība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lv-LV" sz="2000" b="1" dirty="0" err="1" smtClean="0">
                <a:solidFill>
                  <a:schemeClr val="accent2">
                    <a:lumMod val="75000"/>
                  </a:schemeClr>
                </a:solidFill>
              </a:rPr>
              <a:t>Vējmalas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</a:p>
          <a:p>
            <a:pPr marL="342900" indent="-342900">
              <a:buAutoNum type="arabicPeriod" startAt="27"/>
            </a:pPr>
            <a:endParaRPr lang="lv-LV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28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Teritorijas </a:t>
            </a:r>
            <a:r>
              <a:rPr lang="lv-LV" sz="2000" b="1" dirty="0">
                <a:solidFill>
                  <a:schemeClr val="accent2">
                    <a:lumMod val="75000"/>
                  </a:schemeClr>
                </a:solidFill>
              </a:rPr>
              <a:t>labiekārtošana pie ēkas Skolas ielā 4, Zantes </a:t>
            </a:r>
            <a:r>
              <a:rPr lang="lv-LV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pagastā (nodibinājums «Zantes ģimenes atbalsta centrs»)</a:t>
            </a:r>
            <a:endParaRPr lang="lv-LV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92088"/>
            <a:ext cx="2434580" cy="4869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792088"/>
            <a:ext cx="2434580" cy="4869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07201"/>
            <a:ext cx="2448272" cy="48965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815381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295636" y="260648"/>
            <a:ext cx="6480720" cy="21602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 startAt="28"/>
            </a:pPr>
            <a:r>
              <a:rPr lang="lv-LV" sz="2800" b="1" dirty="0" smtClean="0">
                <a:solidFill>
                  <a:schemeClr val="bg1"/>
                </a:solidFill>
              </a:rPr>
              <a:t> Teritorijas </a:t>
            </a:r>
            <a:r>
              <a:rPr lang="lv-LV" sz="2800" b="1" dirty="0">
                <a:solidFill>
                  <a:schemeClr val="bg1"/>
                </a:solidFill>
              </a:rPr>
              <a:t>labiekārtošana </a:t>
            </a:r>
            <a:r>
              <a:rPr lang="lv-LV" sz="2800" b="1" dirty="0" smtClean="0">
                <a:solidFill>
                  <a:schemeClr val="bg1"/>
                </a:solidFill>
              </a:rPr>
              <a:t>pie ēkas </a:t>
            </a:r>
            <a:r>
              <a:rPr lang="lv-LV" sz="2800" b="1" dirty="0">
                <a:solidFill>
                  <a:schemeClr val="bg1"/>
                </a:solidFill>
              </a:rPr>
              <a:t>Skolas ielā 4, </a:t>
            </a:r>
            <a:r>
              <a:rPr lang="lv-LV" sz="2800" b="1" dirty="0" smtClean="0">
                <a:solidFill>
                  <a:schemeClr val="bg1"/>
                </a:solidFill>
              </a:rPr>
              <a:t>Zantes          pagastā</a:t>
            </a: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Nodibinājums </a:t>
            </a:r>
            <a:r>
              <a:rPr lang="lv-LV" sz="2800" b="1" dirty="0">
                <a:solidFill>
                  <a:schemeClr val="bg1"/>
                </a:solidFill>
              </a:rPr>
              <a:t>«Zantes ģimenes atbalsta centrs</a:t>
            </a:r>
            <a:r>
              <a:rPr lang="lv-LV" sz="2800" b="1" dirty="0" smtClean="0">
                <a:solidFill>
                  <a:schemeClr val="bg1"/>
                </a:solidFill>
              </a:rPr>
              <a:t>»</a:t>
            </a:r>
            <a:endParaRPr lang="lv-LV" sz="2800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75754" y="2780928"/>
            <a:ext cx="6480720" cy="37444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v-LV" sz="2000" b="1" dirty="0" smtClean="0"/>
          </a:p>
          <a:p>
            <a:endParaRPr lang="lv-LV" sz="2000" b="1" dirty="0" smtClean="0"/>
          </a:p>
          <a:p>
            <a:endParaRPr lang="lv-LV" sz="2000" b="1" dirty="0" smtClean="0"/>
          </a:p>
          <a:p>
            <a:r>
              <a:rPr lang="lv-LV" sz="2000" b="1" dirty="0" smtClean="0"/>
              <a:t>    </a:t>
            </a:r>
          </a:p>
          <a:p>
            <a:r>
              <a:rPr lang="lv-LV" sz="2000" b="1" dirty="0" smtClean="0"/>
              <a:t>Piešķirtais </a:t>
            </a:r>
            <a:r>
              <a:rPr lang="lv-LV" sz="2000" b="1" dirty="0"/>
              <a:t>finansējums: </a:t>
            </a:r>
            <a:r>
              <a:rPr lang="lv-LV" sz="2000" b="1" dirty="0" smtClean="0"/>
              <a:t>750,00 EUR</a:t>
            </a:r>
          </a:p>
          <a:p>
            <a:r>
              <a:rPr lang="lv-LV" sz="2000" b="1" dirty="0" smtClean="0"/>
              <a:t>    Līdzfinansējums</a:t>
            </a:r>
            <a:r>
              <a:rPr lang="lv-LV" sz="2000" b="1" dirty="0"/>
              <a:t>: </a:t>
            </a:r>
            <a:r>
              <a:rPr lang="lv-LV" sz="2000" b="1" dirty="0" smtClean="0"/>
              <a:t>194,68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>
                <a:solidFill>
                  <a:schemeClr val="bg1"/>
                </a:solidFill>
              </a:rPr>
              <a:t>Rotaļu laukuma labiekārtošana </a:t>
            </a:r>
            <a:r>
              <a:rPr lang="lv-LV" sz="2000" b="1" dirty="0">
                <a:solidFill>
                  <a:schemeClr val="bg1"/>
                </a:solidFill>
              </a:rPr>
              <a:t>pie ēkas Skolas ielā 4, Zantes </a:t>
            </a:r>
            <a:r>
              <a:rPr lang="lv-LV" sz="2000" b="1" dirty="0" smtClean="0">
                <a:solidFill>
                  <a:schemeClr val="bg1"/>
                </a:solidFill>
              </a:rPr>
              <a:t>pagastā: </a:t>
            </a:r>
            <a:endParaRPr lang="lv-LV" sz="2000" b="1" dirty="0" smtClean="0"/>
          </a:p>
          <a:p>
            <a:pPr algn="ctr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k</a:t>
            </a:r>
            <a:r>
              <a:rPr lang="lv-LV" sz="2000" b="1" dirty="0" smtClean="0"/>
              <a:t>oka solu, šūpoļu, galdu, rotaļu un sporta elementu atjaunošana;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b</a:t>
            </a:r>
            <a:r>
              <a:rPr lang="lv-LV" sz="2000" b="1" dirty="0" smtClean="0"/>
              <a:t>etona elementu, apmaļu atjaunošana;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p</a:t>
            </a:r>
            <a:r>
              <a:rPr lang="lv-LV" sz="2000" b="1" dirty="0" smtClean="0"/>
              <a:t>agrabu lūku izveidošana;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/>
              <a:t>t</a:t>
            </a:r>
            <a:r>
              <a:rPr lang="lv-LV" sz="2000" b="1" dirty="0" smtClean="0"/>
              <a:t>ika iegādātas 2 puķu kastes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  <a:p>
            <a:pPr lvl="0"/>
            <a:endParaRPr lang="lv-LV" sz="2000" b="1" dirty="0" smtClean="0"/>
          </a:p>
          <a:p>
            <a:pPr lvl="0"/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lv-LV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9295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820507" cy="36153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68960"/>
            <a:ext cx="4740019" cy="35550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2125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403648" y="260648"/>
            <a:ext cx="5950922" cy="1224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lv-LV" sz="2800" b="1" dirty="0" smtClean="0">
                <a:solidFill>
                  <a:schemeClr val="bg1"/>
                </a:solidFill>
              </a:rPr>
              <a:t>Skaisti</a:t>
            </a:r>
            <a:r>
              <a:rPr lang="lv-LV" sz="2800" b="1" dirty="0">
                <a:solidFill>
                  <a:schemeClr val="bg1"/>
                </a:solidFill>
              </a:rPr>
              <a:t>, ērti, </a:t>
            </a:r>
            <a:r>
              <a:rPr lang="lv-LV" sz="2800" b="1" dirty="0" smtClean="0">
                <a:solidFill>
                  <a:schemeClr val="bg1"/>
                </a:solidFill>
              </a:rPr>
              <a:t>mūsdienīgi</a:t>
            </a:r>
          </a:p>
          <a:p>
            <a:pPr algn="ctr"/>
            <a:r>
              <a:rPr lang="lv-LV" sz="2800" b="1" dirty="0" smtClean="0">
                <a:solidFill>
                  <a:schemeClr val="bg1"/>
                </a:solidFill>
              </a:rPr>
              <a:t> </a:t>
            </a:r>
            <a:r>
              <a:rPr lang="lv-LV" sz="2400" b="1" dirty="0" smtClean="0">
                <a:solidFill>
                  <a:schemeClr val="bg1"/>
                </a:solidFill>
              </a:rPr>
              <a:t>Biedrība </a:t>
            </a:r>
            <a:r>
              <a:rPr lang="lv-LV" sz="2400" b="1" dirty="0">
                <a:solidFill>
                  <a:schemeClr val="bg1"/>
                </a:solidFill>
              </a:rPr>
              <a:t>«</a:t>
            </a:r>
            <a:r>
              <a:rPr lang="lv-LV" sz="2400" b="1" dirty="0" smtClean="0">
                <a:solidFill>
                  <a:schemeClr val="bg1"/>
                </a:solidFill>
              </a:rPr>
              <a:t>Aizvēji 21»</a:t>
            </a:r>
            <a:endParaRPr lang="lv-LV" sz="2400" b="1" dirty="0">
              <a:solidFill>
                <a:schemeClr val="bg1"/>
              </a:solidFill>
            </a:endParaRPr>
          </a:p>
          <a:p>
            <a:pPr algn="ctr"/>
            <a:endParaRPr lang="lv-LV" dirty="0"/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138749" y="1916832"/>
            <a:ext cx="6480720" cy="38164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 smtClean="0"/>
              <a:t>Piešķirtais finansējums: 750,00 EUR</a:t>
            </a:r>
          </a:p>
          <a:p>
            <a:r>
              <a:rPr lang="lv-LV" sz="2000" b="1" dirty="0" smtClean="0"/>
              <a:t>Līdzfinansējums: 1592,89 EUR</a:t>
            </a:r>
          </a:p>
          <a:p>
            <a:endParaRPr lang="lv-LV" sz="2000" b="1" dirty="0" smtClean="0"/>
          </a:p>
          <a:p>
            <a:r>
              <a:rPr lang="lv-LV" sz="2000" b="1" dirty="0" smtClean="0"/>
              <a:t>Izremontēta Jaunpils pagasta </a:t>
            </a:r>
            <a:r>
              <a:rPr lang="lv-LV" sz="2000" b="1" dirty="0"/>
              <a:t>daudzdzīvokļu mājas</a:t>
            </a:r>
            <a:r>
              <a:rPr lang="lv-LV" sz="2000" b="1" dirty="0" smtClean="0"/>
              <a:t> «Aizvēji” kāpņu telpa:</a:t>
            </a:r>
          </a:p>
          <a:p>
            <a:endParaRPr lang="lv-LV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1" dirty="0"/>
              <a:t>t</a:t>
            </a:r>
            <a:r>
              <a:rPr lang="lv-LV" sz="2000" b="1" dirty="0" smtClean="0"/>
              <a:t>ika </a:t>
            </a:r>
            <a:r>
              <a:rPr lang="lv-LV" sz="2000" b="1" dirty="0"/>
              <a:t>veikta 5 logu aiļu </a:t>
            </a:r>
            <a:r>
              <a:rPr lang="lv-LV" sz="2000" b="1" dirty="0" smtClean="0"/>
              <a:t>apdare;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1" dirty="0" smtClean="0"/>
              <a:t>atjaunots griestu balsinājums;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1" dirty="0" smtClean="0"/>
              <a:t>nokrāsotas sienas;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1" dirty="0" smtClean="0"/>
              <a:t>ar </a:t>
            </a:r>
            <a:r>
              <a:rPr lang="lv-LV" sz="2000" b="1" dirty="0"/>
              <a:t>neslīdošām akmens flīzēm </a:t>
            </a:r>
            <a:r>
              <a:rPr lang="lv-LV" sz="2000" b="1" dirty="0" smtClean="0"/>
              <a:t>noklāts kāpņu laukums </a:t>
            </a:r>
            <a:r>
              <a:rPr lang="lv-LV" sz="2000" b="1" dirty="0"/>
              <a:t>un ieejas </a:t>
            </a:r>
            <a:r>
              <a:rPr lang="lv-LV" sz="2000" b="1" dirty="0" smtClean="0"/>
              <a:t>grīda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5849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ura vietturis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120676"/>
            <a:ext cx="3531689" cy="485293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50945"/>
            <a:ext cx="3600400" cy="480053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143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ar noapaļotiem stūriem 4"/>
          <p:cNvSpPr/>
          <p:nvPr/>
        </p:nvSpPr>
        <p:spPr>
          <a:xfrm>
            <a:off x="1403648" y="260648"/>
            <a:ext cx="5950922" cy="15841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bg1"/>
                </a:solidFill>
              </a:rPr>
              <a:t>2.   Matkules pagasta dīķmalas </a:t>
            </a:r>
            <a:r>
              <a:rPr lang="lv-LV" sz="2800" b="1" dirty="0" smtClean="0">
                <a:solidFill>
                  <a:schemeClr val="bg1"/>
                </a:solidFill>
              </a:rPr>
              <a:t>        atpūtas </a:t>
            </a:r>
            <a:r>
              <a:rPr lang="lv-LV" sz="2800" b="1" dirty="0">
                <a:solidFill>
                  <a:schemeClr val="bg1"/>
                </a:solidFill>
              </a:rPr>
              <a:t>vietas labiekārtošana</a:t>
            </a:r>
          </a:p>
          <a:p>
            <a:pPr algn="ctr"/>
            <a:r>
              <a:rPr lang="lv-LV" sz="2400" b="1" dirty="0" smtClean="0">
                <a:solidFill>
                  <a:schemeClr val="bg1"/>
                </a:solidFill>
              </a:rPr>
              <a:t>Biedrība </a:t>
            </a:r>
            <a:r>
              <a:rPr lang="lv-LV" sz="2400" b="1" dirty="0">
                <a:solidFill>
                  <a:schemeClr val="bg1"/>
                </a:solidFill>
              </a:rPr>
              <a:t>«</a:t>
            </a:r>
            <a:r>
              <a:rPr lang="lv-LV" sz="2400" b="1" dirty="0" smtClean="0">
                <a:solidFill>
                  <a:schemeClr val="bg1"/>
                </a:solidFill>
              </a:rPr>
              <a:t>Aktīvai </a:t>
            </a:r>
            <a:r>
              <a:rPr lang="lv-LV" sz="2400" b="1" dirty="0">
                <a:solidFill>
                  <a:schemeClr val="bg1"/>
                </a:solidFill>
              </a:rPr>
              <a:t>Matkulei</a:t>
            </a:r>
            <a:r>
              <a:rPr lang="lv-LV" sz="2400" b="1" dirty="0" smtClean="0">
                <a:solidFill>
                  <a:schemeClr val="bg1"/>
                </a:solidFill>
              </a:rPr>
              <a:t>»</a:t>
            </a:r>
            <a:endParaRPr lang="lv-LV" sz="2400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259632" y="2132856"/>
            <a:ext cx="6480720" cy="38884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2000" b="1" dirty="0"/>
              <a:t>Piešķirtais finansējums: 750,00 </a:t>
            </a:r>
            <a:r>
              <a:rPr lang="lv-LV" sz="2000" b="1" dirty="0" smtClean="0"/>
              <a:t>EUR</a:t>
            </a:r>
          </a:p>
          <a:p>
            <a:r>
              <a:rPr lang="lv-LV" sz="2000" b="1" dirty="0"/>
              <a:t>Līdzfinansējums: </a:t>
            </a:r>
            <a:r>
              <a:rPr lang="lv-LV" sz="2000" b="1" dirty="0" smtClean="0"/>
              <a:t>190,00 </a:t>
            </a:r>
            <a:r>
              <a:rPr lang="lv-LV" sz="2000" b="1" dirty="0"/>
              <a:t>EUR</a:t>
            </a:r>
          </a:p>
          <a:p>
            <a:endParaRPr lang="lv-LV" sz="2000" b="1" dirty="0"/>
          </a:p>
          <a:p>
            <a:r>
              <a:rPr lang="lv-LV" sz="2000" b="1" dirty="0" smtClean="0"/>
              <a:t>Veikti </a:t>
            </a:r>
            <a:r>
              <a:rPr lang="lv-LV" sz="2000" b="1" dirty="0"/>
              <a:t>Matkules </a:t>
            </a:r>
            <a:r>
              <a:rPr lang="lv-LV" sz="2000" b="1" dirty="0" smtClean="0"/>
              <a:t>pagasta dīķmalas atpūtas vietas </a:t>
            </a:r>
            <a:r>
              <a:rPr lang="lv-LV" sz="2000" b="1" dirty="0"/>
              <a:t>labiekārtošanas darbi </a:t>
            </a:r>
            <a:r>
              <a:rPr lang="lv-LV" sz="2000" b="1" dirty="0" smtClean="0"/>
              <a:t>:</a:t>
            </a:r>
          </a:p>
          <a:p>
            <a:endParaRPr lang="lv-LV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uzstādīti soli </a:t>
            </a:r>
            <a:r>
              <a:rPr lang="lv-LV" sz="2000" b="1" dirty="0"/>
              <a:t>un atkritumu </a:t>
            </a:r>
            <a:r>
              <a:rPr lang="lv-LV" sz="2000" b="1" dirty="0" smtClean="0"/>
              <a:t>urnas;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v-LV" sz="2000" b="1" dirty="0" smtClean="0"/>
              <a:t>izgatavoti </a:t>
            </a:r>
            <a:r>
              <a:rPr lang="lv-LV" sz="2000" b="1" dirty="0"/>
              <a:t>ceļa norobežojošie elementi, lai netiktu izbraukāta atpūtas vietas </a:t>
            </a:r>
            <a:r>
              <a:rPr lang="lv-LV" sz="2000" b="1" dirty="0" smtClean="0"/>
              <a:t>teritorija;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 smtClean="0"/>
              <a:t>izgatavoti</a:t>
            </a:r>
            <a:r>
              <a:rPr lang="en-US" sz="2000" b="1" dirty="0" smtClean="0"/>
              <a:t> </a:t>
            </a:r>
            <a:r>
              <a:rPr lang="en-US" sz="2000" b="1" dirty="0"/>
              <a:t>un </a:t>
            </a:r>
            <a:r>
              <a:rPr lang="en-US" sz="2000" b="1" dirty="0" err="1"/>
              <a:t>uzstādīti</a:t>
            </a:r>
            <a:r>
              <a:rPr lang="en-US" sz="2000" b="1" dirty="0"/>
              <a:t> </a:t>
            </a:r>
            <a:r>
              <a:rPr lang="en-US" sz="2000" b="1" dirty="0" err="1"/>
              <a:t>divi</a:t>
            </a:r>
            <a:r>
              <a:rPr lang="en-US" sz="2000" b="1" dirty="0"/>
              <a:t> </a:t>
            </a:r>
            <a:r>
              <a:rPr lang="en-US" sz="2000" b="1" dirty="0" err="1" smtClean="0"/>
              <a:t>zviļņi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24802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ecienvilnis">
  <a:themeElements>
    <a:clrScheme name="Negaiss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estād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1624</TotalTime>
  <Words>1784</Words>
  <Application>Microsoft Office PowerPoint</Application>
  <PresentationFormat>Slaidrāde ekrānā (4:3)</PresentationFormat>
  <Paragraphs>451</Paragraphs>
  <Slides>62</Slides>
  <Notes>28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62</vt:i4>
      </vt:variant>
    </vt:vector>
  </HeadingPairs>
  <TitlesOfParts>
    <vt:vector size="63" baseType="lpstr">
      <vt:lpstr>Triecienvilnis</vt:lpstr>
      <vt:lpstr>PowerPoint prezentācija</vt:lpstr>
      <vt:lpstr>PowerPoint prezentācija</vt:lpstr>
      <vt:lpstr>Atbalstītie projekti: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Lietotajs</dc:creator>
  <cp:lastModifiedBy>Lietotajs</cp:lastModifiedBy>
  <cp:revision>116</cp:revision>
  <dcterms:created xsi:type="dcterms:W3CDTF">2023-01-10T06:51:08Z</dcterms:created>
  <dcterms:modified xsi:type="dcterms:W3CDTF">2023-01-30T13:06:05Z</dcterms:modified>
</cp:coreProperties>
</file>