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59" r:id="rId3"/>
    <p:sldId id="286" r:id="rId4"/>
    <p:sldId id="361" r:id="rId5"/>
    <p:sldId id="360" r:id="rId6"/>
    <p:sldId id="259" r:id="rId7"/>
    <p:sldId id="287" r:id="rId8"/>
    <p:sldId id="265" r:id="rId9"/>
    <p:sldId id="325" r:id="rId10"/>
    <p:sldId id="292" r:id="rId11"/>
    <p:sldId id="290" r:id="rId12"/>
    <p:sldId id="291" r:id="rId13"/>
    <p:sldId id="293" r:id="rId14"/>
    <p:sldId id="326" r:id="rId15"/>
    <p:sldId id="260" r:id="rId16"/>
    <p:sldId id="306" r:id="rId17"/>
    <p:sldId id="268" r:id="rId18"/>
    <p:sldId id="352" r:id="rId19"/>
    <p:sldId id="354" r:id="rId20"/>
    <p:sldId id="327" r:id="rId21"/>
    <p:sldId id="276" r:id="rId22"/>
    <p:sldId id="301" r:id="rId23"/>
    <p:sldId id="302" r:id="rId24"/>
    <p:sldId id="303" r:id="rId25"/>
    <p:sldId id="296" r:id="rId26"/>
    <p:sldId id="332" r:id="rId27"/>
    <p:sldId id="314" r:id="rId28"/>
    <p:sldId id="320" r:id="rId29"/>
    <p:sldId id="367" r:id="rId30"/>
    <p:sldId id="368" r:id="rId31"/>
    <p:sldId id="369" r:id="rId32"/>
    <p:sldId id="370" r:id="rId33"/>
    <p:sldId id="371" r:id="rId34"/>
    <p:sldId id="372" r:id="rId35"/>
    <p:sldId id="355" r:id="rId36"/>
    <p:sldId id="356" r:id="rId37"/>
    <p:sldId id="373" r:id="rId38"/>
    <p:sldId id="374" r:id="rId39"/>
    <p:sldId id="375" r:id="rId40"/>
    <p:sldId id="376" r:id="rId41"/>
    <p:sldId id="377" r:id="rId42"/>
    <p:sldId id="299" r:id="rId43"/>
    <p:sldId id="315" r:id="rId44"/>
    <p:sldId id="317" r:id="rId45"/>
    <p:sldId id="335" r:id="rId46"/>
    <p:sldId id="362" r:id="rId47"/>
    <p:sldId id="357" r:id="rId48"/>
    <p:sldId id="353" r:id="rId49"/>
    <p:sldId id="363" r:id="rId50"/>
    <p:sldId id="364" r:id="rId51"/>
    <p:sldId id="345" r:id="rId52"/>
    <p:sldId id="267" r:id="rId53"/>
  </p:sldIdLst>
  <p:sldSz cx="9144000" cy="6858000" type="screen4x3"/>
  <p:notesSz cx="6799263" cy="9929813"/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ga.Priede" initials="A" lastIdx="1" clrIdx="0">
    <p:extLst>
      <p:ext uri="{19B8F6BF-5375-455C-9EA6-DF929625EA0E}">
        <p15:presenceInfo xmlns:p15="http://schemas.microsoft.com/office/powerpoint/2012/main" userId="Aiga.Prie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4B"/>
    <a:srgbClr val="3E7259"/>
    <a:srgbClr val="435D1D"/>
    <a:srgbClr val="333333"/>
    <a:srgbClr val="BEDC91"/>
    <a:srgbClr val="CCFF99"/>
    <a:srgbClr val="61862A"/>
    <a:srgbClr val="C71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4693" autoAdjust="0"/>
  </p:normalViewPr>
  <p:slideViewPr>
    <p:cSldViewPr showGuides="1">
      <p:cViewPr varScale="1">
        <p:scale>
          <a:sx n="67" d="100"/>
          <a:sy n="67" d="100"/>
        </p:scale>
        <p:origin x="145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7D256C-0AE2-457B-B1E6-FE87B36C65B2}" type="datetimeFigureOut">
              <a:rPr lang="lv-LV"/>
              <a:pPr>
                <a:defRPr/>
              </a:pPr>
              <a:t>27.10.2023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70BDDF-F12E-41F3-9968-E992F4A984A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8834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1F430F8-EA98-43D4-BF6F-23123DA738DF}" type="datetimeFigureOut">
              <a:rPr lang="lv-LV"/>
              <a:pPr>
                <a:defRPr/>
              </a:pPr>
              <a:t>27.10.2023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6773BF-B0E2-4792-A2E6-8E611DA5CFE1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620950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E9E2F-56EA-4176-A76F-28823EA56294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891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E9E2F-56EA-4176-A76F-28823EA56294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481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altLang="lv-LV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11B9C8-7701-4C66-B37A-683430D18517}" type="slidenum">
              <a:rPr lang="lv-LV" altLang="lv-LV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lv-LV" altLang="lv-LV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120"/>
            <a:ext cx="9144000" cy="5135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Tukšanās ar daudzdzīvokļu dzīvojamo māju īpašniekiem par māju pārvaldīšanas un apsaimniekošanas jautājumiem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DCC3-E6D6-4F33-95A1-56E2EEA42246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3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Tukšanās ar daudzdzīvokļu dzīvojamo māju īpašniekiem par māju pārvaldīšanas un apsaimniekošanas jautājumiem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7838C-4F01-4DFC-AFF6-95E0551C9B09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0497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Tukšanās ar daudzdzīvokļu dzīvojamo māju īpašniekiem par māju pārvaldīšanas un apsaimniekošanas jautājumiem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7C15-5C8C-46D8-AF31-1F93A917E23F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27479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120"/>
            <a:ext cx="9144000" cy="5135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Tukšanās ar daudzdzīvokļu dzīvojamo māju īpašniekiem par māju pārvaldīšanas un apsaimniekošanas jautājumiem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54400-4D54-4EC3-82D0-0D723EDEB417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008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Tukšanās ar daudzdzīvokļu dzīvojamo māju īpašniekiem par māju pārvaldīšanas un apsaimniekošanas jautājumiem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C4FD5-0AF4-4423-8AFF-70FB72FDB639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9582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Tukšanās ar daudzdzīvokļu dzīvojamo māju īpašniekiem par māju pārvaldīšanas un apsaimniekošanas jautājumiem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5B35-CDE1-419F-BE62-9D04130C2A6B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88064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Tukšanās ar daudzdzīvokļu dzīvojamo māju īpašniekiem par māju pārvaldīšanas un apsaimniekošanas jautājumiem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D69E2-F10F-463A-9E2F-937195EE45EE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69327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Tukšanās ar daudzdzīvokļu dzīvojamo māju īpašniekiem par māju pārvaldīšanas un apsaimniekošanas jautājumiem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12AA8-BF1B-4703-A282-63E22B27D70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64186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Tukšanās ar daudzdzīvokļu dzīvojamo māju īpašniekiem par māju pārvaldīšanas un apsaimniekošanas jautājumiem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C3795-FC6A-429A-8A6D-CDA2182D45DF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30693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Tukšanās ar daudzdzīvokļu dzīvojamo māju īpašniekiem par māju pārvaldīšanas un apsaimniekošanas jautājumiem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F6408-3A90-4BF0-8CC0-94CDD468C6FD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73499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Tukšanās ar daudzdzīvokļu dzīvojamo māju īpašniekiem par māju pārvaldīšanas un apsaimniekošanas jautājumiem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89642-FF36-4C8B-B09E-B64F6170412D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67051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Click to edit Master text styles</a:t>
            </a:r>
          </a:p>
          <a:p>
            <a:pPr lvl="1"/>
            <a:r>
              <a:rPr lang="lv-LV" altLang="lv-LV"/>
              <a:t>Second level</a:t>
            </a:r>
          </a:p>
          <a:p>
            <a:pPr lvl="2"/>
            <a:r>
              <a:rPr lang="lv-LV" altLang="lv-LV"/>
              <a:t>Third level</a:t>
            </a:r>
          </a:p>
          <a:p>
            <a:pPr lvl="3"/>
            <a:r>
              <a:rPr lang="lv-LV" altLang="lv-LV"/>
              <a:t>Fourth level</a:t>
            </a:r>
          </a:p>
          <a:p>
            <a:pPr lvl="4"/>
            <a:r>
              <a:rPr lang="lv-LV" altLang="lv-LV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lv-LV"/>
              <a:t>Tukšanās ar daudzdzīvokļu dzīvojamo māju īpašniekiem par māju pārvaldīšanas un apsaimniekošanas jautājumiem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7FF27AE-FF92-479F-9A0F-670DF73F0389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6" r="16109"/>
          <a:stretch>
            <a:fillRect/>
          </a:stretch>
        </p:blipFill>
        <p:spPr bwMode="auto">
          <a:xfrm>
            <a:off x="0" y="765175"/>
            <a:ext cx="9144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is.gov.l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hyperlink" Target="http://www.tukums.l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aps.zalkalns@tukums.lv" TargetMode="External"/><Relationship Id="rId2" Type="http://schemas.openxmlformats.org/officeDocument/2006/relationships/hyperlink" Target="mailto:toms.akmentins@tukums.l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hyperlink" Target="mailto:baiba.plavina@tukums.lv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043608" y="2708920"/>
            <a:ext cx="72723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4000" b="1" dirty="0">
                <a:solidFill>
                  <a:srgbClr val="00874B"/>
                </a:solidFill>
                <a:latin typeface="+mn-lt"/>
              </a:rPr>
              <a:t>Dzīvojamo māju pārvaldīšanas pamatnostādnes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29606D7-3A44-F662-EECD-D0F6902D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6245225"/>
            <a:ext cx="5624264" cy="476250"/>
          </a:xfrm>
        </p:spPr>
        <p:txBody>
          <a:bodyPr/>
          <a:lstStyle/>
          <a:p>
            <a:pPr algn="l">
              <a:defRPr/>
            </a:pPr>
            <a:r>
              <a:rPr lang="lv-LV" b="1" i="1" dirty="0">
                <a:solidFill>
                  <a:srgbClr val="3E7259"/>
                </a:solidFill>
                <a:latin typeface="+mn-lt"/>
              </a:rPr>
              <a:t>Tikšanās ar daudzdzīvokļu dzīvojamo māju īpašniekiem par māju pārvaldīšanas un apsaimniekošanas jautājumiem, Engure, 26.10.2023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lv-LV" sz="2000" dirty="0"/>
          </a:p>
          <a:p>
            <a:pPr algn="just"/>
            <a:endParaRPr lang="lv-LV" sz="2000" dirty="0"/>
          </a:p>
          <a:p>
            <a:pPr algn="just"/>
            <a:endParaRPr lang="lv-LV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265FC7-3C0B-E435-746A-0178CF4811A9}"/>
              </a:ext>
            </a:extLst>
          </p:cNvPr>
          <p:cNvSpPr txBox="1">
            <a:spLocks/>
          </p:cNvSpPr>
          <p:nvPr/>
        </p:nvSpPr>
        <p:spPr bwMode="auto">
          <a:xfrm>
            <a:off x="1619672" y="1916832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lv-LV" dirty="0"/>
          </a:p>
          <a:p>
            <a:pPr algn="just"/>
            <a:r>
              <a:rPr lang="lv-LV" dirty="0"/>
              <a:t>Atsevišķais īpašums (</a:t>
            </a:r>
            <a:r>
              <a:rPr lang="lv-LV" b="1" dirty="0">
                <a:solidFill>
                  <a:srgbClr val="00874B"/>
                </a:solidFill>
              </a:rPr>
              <a:t>dzīvoklis</a:t>
            </a:r>
            <a:r>
              <a:rPr lang="lv-LV" dirty="0"/>
              <a:t>) – </a:t>
            </a:r>
            <a:r>
              <a:rPr lang="lv-LV" u="sng" dirty="0"/>
              <a:t>katrs</a:t>
            </a:r>
            <a:r>
              <a:rPr lang="lv-LV" dirty="0"/>
              <a:t> dzīvokļa īpašnieks</a:t>
            </a:r>
          </a:p>
          <a:p>
            <a:pPr algn="just"/>
            <a:r>
              <a:rPr lang="lv-LV" dirty="0"/>
              <a:t>Dzīvojamās </a:t>
            </a:r>
            <a:r>
              <a:rPr lang="lv-LV" b="1" dirty="0">
                <a:solidFill>
                  <a:srgbClr val="00874B"/>
                </a:solidFill>
              </a:rPr>
              <a:t>mājas kopīpašumā</a:t>
            </a:r>
            <a:r>
              <a:rPr lang="lv-LV" dirty="0"/>
              <a:t> esošā daļa – dzīvokļu īpašnieku </a:t>
            </a:r>
            <a:r>
              <a:rPr lang="lv-LV" u="sng" dirty="0"/>
              <a:t>kopība</a:t>
            </a:r>
          </a:p>
          <a:p>
            <a:pPr algn="just"/>
            <a:endParaRPr lang="lv-LV" dirty="0"/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A1EE9AB8-DF3F-3094-2A9A-E50F6A36C385}"/>
              </a:ext>
            </a:extLst>
          </p:cNvPr>
          <p:cNvSpPr txBox="1">
            <a:spLocks/>
          </p:cNvSpPr>
          <p:nvPr/>
        </p:nvSpPr>
        <p:spPr bwMode="auto">
          <a:xfrm>
            <a:off x="179512" y="280765"/>
            <a:ext cx="8805664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Dzīvokļu īpašnieku kopības atbildība</a:t>
            </a:r>
          </a:p>
        </p:txBody>
      </p:sp>
    </p:spTree>
    <p:extLst>
      <p:ext uri="{BB962C8B-B14F-4D97-AF65-F5344CB8AC3E}">
        <p14:creationId xmlns:p14="http://schemas.microsoft.com/office/powerpoint/2010/main" val="154277773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lv-LV" sz="2000" dirty="0"/>
          </a:p>
          <a:p>
            <a:pPr algn="just"/>
            <a:endParaRPr lang="lv-LV" sz="2000" dirty="0"/>
          </a:p>
          <a:p>
            <a:pPr algn="just"/>
            <a:endParaRPr lang="lv-LV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12C92-D4C4-A660-C62C-5CEBF1110525}"/>
              </a:ext>
            </a:extLst>
          </p:cNvPr>
          <p:cNvSpPr txBox="1"/>
          <p:nvPr/>
        </p:nvSpPr>
        <p:spPr>
          <a:xfrm>
            <a:off x="2555776" y="24928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i="1" dirty="0"/>
              <a:t>(Dzīvokļa īpašuma likuma 16.pants)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265FC7-3C0B-E435-746A-0178CF4811A9}"/>
              </a:ext>
            </a:extLst>
          </p:cNvPr>
          <p:cNvSpPr txBox="1">
            <a:spLocks/>
          </p:cNvSpPr>
          <p:nvPr/>
        </p:nvSpPr>
        <p:spPr bwMode="auto">
          <a:xfrm>
            <a:off x="1616075" y="22717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lv-LV" dirty="0"/>
          </a:p>
          <a:p>
            <a:pPr algn="just"/>
            <a:endParaRPr lang="lv-LV" dirty="0"/>
          </a:p>
          <a:p>
            <a:pPr algn="just"/>
            <a:r>
              <a:rPr lang="lv-LV" dirty="0"/>
              <a:t>Tiesīga izlemt </a:t>
            </a:r>
            <a:r>
              <a:rPr lang="lv-LV" b="1" dirty="0">
                <a:solidFill>
                  <a:srgbClr val="00874B"/>
                </a:solidFill>
              </a:rPr>
              <a:t>ikvienu jautājumu</a:t>
            </a:r>
            <a:r>
              <a:rPr lang="lv-LV" dirty="0"/>
              <a:t>, kurš attiecas uz dzīvojamās mājas </a:t>
            </a:r>
            <a:r>
              <a:rPr lang="lv-LV" u="sng" dirty="0"/>
              <a:t>kopīpašumā esošo daļu</a:t>
            </a:r>
          </a:p>
          <a:p>
            <a:pPr algn="just"/>
            <a:endParaRPr lang="lv-LV" dirty="0"/>
          </a:p>
        </p:txBody>
      </p:sp>
      <p:sp>
        <p:nvSpPr>
          <p:cNvPr id="6" name="Virsraksts 1">
            <a:extLst>
              <a:ext uri="{FF2B5EF4-FFF2-40B4-BE49-F238E27FC236}">
                <a16:creationId xmlns:a16="http://schemas.microsoft.com/office/drawing/2014/main" id="{4EBF0F0D-8337-CF95-5580-020682466858}"/>
              </a:ext>
            </a:extLst>
          </p:cNvPr>
          <p:cNvSpPr txBox="1">
            <a:spLocks/>
          </p:cNvSpPr>
          <p:nvPr/>
        </p:nvSpPr>
        <p:spPr bwMode="auto">
          <a:xfrm>
            <a:off x="755576" y="280765"/>
            <a:ext cx="8229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Dzīvokļu īpašnieku kopības kompetence</a:t>
            </a:r>
          </a:p>
        </p:txBody>
      </p:sp>
    </p:spTree>
    <p:extLst>
      <p:ext uri="{BB962C8B-B14F-4D97-AF65-F5344CB8AC3E}">
        <p14:creationId xmlns:p14="http://schemas.microsoft.com/office/powerpoint/2010/main" val="218676837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lv-LV" sz="2000" dirty="0"/>
          </a:p>
          <a:p>
            <a:pPr algn="just"/>
            <a:endParaRPr lang="lv-LV" sz="2000" dirty="0"/>
          </a:p>
          <a:p>
            <a:pPr algn="just"/>
            <a:endParaRPr lang="lv-LV" sz="2000" dirty="0"/>
          </a:p>
        </p:txBody>
      </p:sp>
      <p:sp>
        <p:nvSpPr>
          <p:cNvPr id="6" name="Virsraksts 1">
            <a:extLst>
              <a:ext uri="{FF2B5EF4-FFF2-40B4-BE49-F238E27FC236}">
                <a16:creationId xmlns:a16="http://schemas.microsoft.com/office/drawing/2014/main" id="{C539DA6F-D9C4-28D7-9177-12EC7034ABFC}"/>
              </a:ext>
            </a:extLst>
          </p:cNvPr>
          <p:cNvSpPr txBox="1">
            <a:spLocks/>
          </p:cNvSpPr>
          <p:nvPr/>
        </p:nvSpPr>
        <p:spPr bwMode="auto">
          <a:xfrm>
            <a:off x="251520" y="503237"/>
            <a:ext cx="8805664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Dzīvokļu īpašnieku kopības lēmumu pieņemšanas kārtība</a:t>
            </a:r>
          </a:p>
        </p:txBody>
      </p:sp>
      <p:sp>
        <p:nvSpPr>
          <p:cNvPr id="8" name="Satura vietturis 2">
            <a:extLst>
              <a:ext uri="{FF2B5EF4-FFF2-40B4-BE49-F238E27FC236}">
                <a16:creationId xmlns:a16="http://schemas.microsoft.com/office/drawing/2014/main" id="{FAAA2C33-037A-93D5-B448-FA677274FA19}"/>
              </a:ext>
            </a:extLst>
          </p:cNvPr>
          <p:cNvSpPr txBox="1">
            <a:spLocks/>
          </p:cNvSpPr>
          <p:nvPr/>
        </p:nvSpPr>
        <p:spPr bwMode="auto">
          <a:xfrm>
            <a:off x="457200" y="126876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lv-LV" sz="1800" kern="0" dirty="0">
              <a:ea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lv-LV" sz="2000" kern="0" dirty="0">
                <a:ea typeface="Times New Roman" panose="02020603050405020304" pitchFamily="18" charset="0"/>
              </a:rPr>
              <a:t>(1) Dzīvokļu īpašnieku kopības </a:t>
            </a:r>
            <a:r>
              <a:rPr lang="lv-LV" sz="2000" u="sng" kern="0" dirty="0">
                <a:ea typeface="Times New Roman" panose="02020603050405020304" pitchFamily="18" charset="0"/>
              </a:rPr>
              <a:t>lēmumu pieņemšanas kārtību </a:t>
            </a:r>
            <a:r>
              <a:rPr lang="lv-LV" sz="2000" kern="0" dirty="0">
                <a:ea typeface="Times New Roman" panose="02020603050405020304" pitchFamily="18" charset="0"/>
              </a:rPr>
              <a:t>un veidu </a:t>
            </a:r>
            <a:r>
              <a:rPr lang="lv-LV" sz="2000" b="1" kern="0" dirty="0">
                <a:solidFill>
                  <a:srgbClr val="00874B"/>
                </a:solidFill>
                <a:ea typeface="Times New Roman" panose="02020603050405020304" pitchFamily="18" charset="0"/>
              </a:rPr>
              <a:t>nosaka dzīvokļu īpašnieku kopība</a:t>
            </a:r>
            <a:r>
              <a:rPr lang="lv-LV" sz="2000" kern="0" dirty="0">
                <a:ea typeface="Times New Roman" panose="02020603050405020304" pitchFamily="18" charset="0"/>
              </a:rPr>
              <a:t>, ievērojot šā likuma noteikumus.</a:t>
            </a:r>
          </a:p>
          <a:p>
            <a:pPr marL="0" indent="0" algn="just">
              <a:buFontTx/>
              <a:buNone/>
            </a:pPr>
            <a:r>
              <a:rPr lang="lv-LV" sz="2000" kern="0" dirty="0">
                <a:ea typeface="Times New Roman" panose="02020603050405020304" pitchFamily="18" charset="0"/>
              </a:rPr>
              <a:t>(2) Dzīvokļu īpašnieku kopība par savā kompetencē esošajiem jautājumiem lēmumus var pieņemt šādā veidā:</a:t>
            </a:r>
          </a:p>
          <a:p>
            <a:pPr marL="0" indent="0" algn="just">
              <a:buFontTx/>
              <a:buNone/>
            </a:pPr>
            <a:r>
              <a:rPr lang="lv-LV" sz="2000" kern="0" dirty="0">
                <a:ea typeface="Times New Roman" panose="02020603050405020304" pitchFamily="18" charset="0"/>
              </a:rPr>
              <a:t>1) dzīvokļu īpašnieku </a:t>
            </a:r>
            <a:r>
              <a:rPr lang="lv-LV" sz="2000" b="1" kern="0" dirty="0">
                <a:solidFill>
                  <a:srgbClr val="00874B"/>
                </a:solidFill>
                <a:ea typeface="Times New Roman" panose="02020603050405020304" pitchFamily="18" charset="0"/>
              </a:rPr>
              <a:t>kopsapulcē</a:t>
            </a:r>
            <a:r>
              <a:rPr lang="lv-LV" sz="2000" kern="0" dirty="0">
                <a:ea typeface="Times New Roman" panose="02020603050405020304" pitchFamily="18" charset="0"/>
              </a:rPr>
              <a:t> (19.pants);</a:t>
            </a:r>
          </a:p>
          <a:p>
            <a:pPr marL="0" indent="0" algn="just">
              <a:buFontTx/>
              <a:buNone/>
            </a:pPr>
            <a:r>
              <a:rPr lang="lv-LV" sz="2000" kern="0" dirty="0">
                <a:ea typeface="Times New Roman" panose="02020603050405020304" pitchFamily="18" charset="0"/>
              </a:rPr>
              <a:t>2) </a:t>
            </a:r>
            <a:r>
              <a:rPr lang="lv-LV" sz="2000" b="1" kern="0" dirty="0">
                <a:solidFill>
                  <a:srgbClr val="00874B"/>
                </a:solidFill>
                <a:ea typeface="Times New Roman" panose="02020603050405020304" pitchFamily="18" charset="0"/>
              </a:rPr>
              <a:t>nesasaucot</a:t>
            </a:r>
            <a:r>
              <a:rPr lang="lv-LV" sz="2000" kern="0" dirty="0">
                <a:ea typeface="Times New Roman" panose="02020603050405020304" pitchFamily="18" charset="0"/>
              </a:rPr>
              <a:t> dzīvokļu īpašnieku kopsapulci — </a:t>
            </a:r>
            <a:r>
              <a:rPr lang="lv-LV" sz="2000" b="1" kern="0" dirty="0">
                <a:solidFill>
                  <a:srgbClr val="00874B"/>
                </a:solidFill>
                <a:ea typeface="Times New Roman" panose="02020603050405020304" pitchFamily="18" charset="0"/>
              </a:rPr>
              <a:t>aptaujas veidā </a:t>
            </a:r>
            <a:r>
              <a:rPr lang="lv-LV" sz="2000" kern="0" dirty="0">
                <a:ea typeface="Times New Roman" panose="02020603050405020304" pitchFamily="18" charset="0"/>
              </a:rPr>
              <a:t>(turpmāk — aptaujas veidā) (20.pants);</a:t>
            </a:r>
          </a:p>
          <a:p>
            <a:pPr marL="0" indent="0" algn="just">
              <a:buFontTx/>
              <a:buNone/>
            </a:pPr>
            <a:r>
              <a:rPr lang="lv-LV" sz="2000" kern="0" dirty="0">
                <a:ea typeface="Times New Roman" panose="02020603050405020304" pitchFamily="18" charset="0"/>
              </a:rPr>
              <a:t>3</a:t>
            </a:r>
            <a:r>
              <a:rPr lang="lv-LV" sz="2000" kern="0" dirty="0">
                <a:solidFill>
                  <a:srgbClr val="00874B"/>
                </a:solidFill>
                <a:ea typeface="Times New Roman" panose="02020603050405020304" pitchFamily="18" charset="0"/>
              </a:rPr>
              <a:t>) </a:t>
            </a:r>
            <a:r>
              <a:rPr lang="lv-LV" sz="2000" b="1" kern="0" dirty="0">
                <a:solidFill>
                  <a:srgbClr val="00874B"/>
                </a:solidFill>
                <a:ea typeface="Times New Roman" panose="02020603050405020304" pitchFamily="18" charset="0"/>
              </a:rPr>
              <a:t>citādi savstarpēji vienojoties</a:t>
            </a:r>
            <a:r>
              <a:rPr lang="lv-LV" sz="2000" kern="0" dirty="0">
                <a:solidFill>
                  <a:srgbClr val="00874B"/>
                </a:solidFill>
                <a:ea typeface="Times New Roman" panose="02020603050405020304" pitchFamily="18" charset="0"/>
              </a:rPr>
              <a:t> </a:t>
            </a:r>
            <a:r>
              <a:rPr lang="lv-LV" sz="2000" kern="0" dirty="0">
                <a:ea typeface="Times New Roman" panose="02020603050405020304" pitchFamily="18" charset="0"/>
              </a:rPr>
              <a:t>(21.pants). </a:t>
            </a:r>
          </a:p>
          <a:p>
            <a:pPr marL="0" indent="0" algn="r">
              <a:buFontTx/>
              <a:buNone/>
            </a:pPr>
            <a:r>
              <a:rPr lang="lv-LV" sz="1400" i="1" kern="0" dirty="0">
                <a:solidFill>
                  <a:srgbClr val="0070C0"/>
                </a:solidFill>
                <a:ea typeface="Times New Roman" panose="02020603050405020304" pitchFamily="18" charset="0"/>
              </a:rPr>
              <a:t>18.pants </a:t>
            </a:r>
          </a:p>
          <a:p>
            <a:pPr marL="114300" indent="0" algn="r">
              <a:buFontTx/>
              <a:buNone/>
            </a:pPr>
            <a:r>
              <a:rPr lang="lv-LV" sz="1400" i="1" kern="0" dirty="0">
                <a:solidFill>
                  <a:srgbClr val="0070C0"/>
                </a:solidFill>
                <a:ea typeface="Times New Roman" panose="02020603050405020304" pitchFamily="18" charset="0"/>
              </a:rPr>
              <a:t>Dzīvokļu īpašnieku kopības lēmumu pieņemšanas kārtība</a:t>
            </a:r>
          </a:p>
          <a:p>
            <a:pPr marL="114300" indent="0" algn="r">
              <a:buFontTx/>
              <a:buNone/>
            </a:pPr>
            <a:r>
              <a:rPr lang="lv-LV" sz="1400" i="1" kern="0" dirty="0">
                <a:solidFill>
                  <a:srgbClr val="0070C0"/>
                </a:solidFill>
                <a:ea typeface="Times New Roman" panose="02020603050405020304" pitchFamily="18" charset="0"/>
              </a:rPr>
              <a:t> Dzīvokļa īpašuma likums</a:t>
            </a:r>
          </a:p>
          <a:p>
            <a:pPr marL="114300" indent="0" algn="just">
              <a:buFontTx/>
              <a:buNone/>
            </a:pPr>
            <a:endParaRPr lang="lv-LV" sz="18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1941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lv-LV" sz="2000" dirty="0"/>
          </a:p>
          <a:p>
            <a:pPr algn="just"/>
            <a:endParaRPr lang="lv-LV" sz="2000" dirty="0"/>
          </a:p>
          <a:p>
            <a:pPr algn="just"/>
            <a:endParaRPr lang="lv-LV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12C92-D4C4-A660-C62C-5CEBF1110525}"/>
              </a:ext>
            </a:extLst>
          </p:cNvPr>
          <p:cNvSpPr txBox="1"/>
          <p:nvPr/>
        </p:nvSpPr>
        <p:spPr>
          <a:xfrm>
            <a:off x="1753369" y="1960841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i="1" dirty="0"/>
              <a:t>(Dzīvojamo māju pārvaldīšanas likuma 5.pants)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265FC7-3C0B-E435-746A-0178CF4811A9}"/>
              </a:ext>
            </a:extLst>
          </p:cNvPr>
          <p:cNvSpPr txBox="1">
            <a:spLocks/>
          </p:cNvSpPr>
          <p:nvPr/>
        </p:nvSpPr>
        <p:spPr bwMode="auto">
          <a:xfrm>
            <a:off x="1616075" y="22717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pPr>
            <a:endParaRPr lang="lv-LV" dirty="0"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pPr>
            <a:r>
              <a:rPr lang="lv-LV" dirty="0">
                <a:latin typeface="+mn-lt"/>
              </a:rPr>
              <a:t>Dzīvojamās mājas </a:t>
            </a:r>
            <a:r>
              <a:rPr lang="lv-LV" u="sng" dirty="0">
                <a:latin typeface="+mn-lt"/>
              </a:rPr>
              <a:t>pārvaldīšanas nodrošināšana </a:t>
            </a:r>
            <a:r>
              <a:rPr lang="lv-LV" dirty="0">
                <a:latin typeface="+mn-lt"/>
              </a:rPr>
              <a:t>ir dzīvojamās mājas īpašnieku </a:t>
            </a:r>
            <a:r>
              <a:rPr lang="lv-LV" b="1" dirty="0">
                <a:solidFill>
                  <a:srgbClr val="00874B"/>
                </a:solidFill>
                <a:latin typeface="+mn-lt"/>
              </a:rPr>
              <a:t>kopības pienākums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pPr>
            <a:r>
              <a:rPr lang="lv-LV" dirty="0">
                <a:latin typeface="+mn-lt"/>
              </a:rPr>
              <a:t>Uzdodot pārvaldniekam </a:t>
            </a:r>
            <a:r>
              <a:rPr lang="lv-LV" b="1" dirty="0">
                <a:solidFill>
                  <a:srgbClr val="00874B"/>
                </a:solidFill>
                <a:latin typeface="+mn-lt"/>
              </a:rPr>
              <a:t>pārvaldīšanas uzdevumu</a:t>
            </a:r>
            <a:r>
              <a:rPr lang="lv-LV" dirty="0">
                <a:latin typeface="+mn-lt"/>
              </a:rPr>
              <a:t>, dzīvojamās mājas īpašnieka pienākums ir nodrošināt šā uzdevuma izpildei nepieciešamo </a:t>
            </a:r>
            <a:r>
              <a:rPr lang="lv-LV" u="sng" dirty="0">
                <a:latin typeface="+mn-lt"/>
              </a:rPr>
              <a:t>finansējumu</a:t>
            </a:r>
          </a:p>
          <a:p>
            <a:pPr algn="just"/>
            <a:endParaRPr lang="lv-LV" dirty="0"/>
          </a:p>
        </p:txBody>
      </p:sp>
      <p:sp>
        <p:nvSpPr>
          <p:cNvPr id="6" name="Virsraksts 1">
            <a:extLst>
              <a:ext uri="{FF2B5EF4-FFF2-40B4-BE49-F238E27FC236}">
                <a16:creationId xmlns:a16="http://schemas.microsoft.com/office/drawing/2014/main" id="{780B31F9-3FB7-5016-F99E-6F01C8237E76}"/>
              </a:ext>
            </a:extLst>
          </p:cNvPr>
          <p:cNvSpPr txBox="1">
            <a:spLocks/>
          </p:cNvSpPr>
          <p:nvPr/>
        </p:nvSpPr>
        <p:spPr bwMode="auto">
          <a:xfrm>
            <a:off x="169168" y="563068"/>
            <a:ext cx="8805664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Dzīvojamās mājas pārvaldīšanas nodrošināšana</a:t>
            </a:r>
          </a:p>
        </p:txBody>
      </p:sp>
    </p:spTree>
    <p:extLst>
      <p:ext uri="{BB962C8B-B14F-4D97-AF65-F5344CB8AC3E}">
        <p14:creationId xmlns:p14="http://schemas.microsoft.com/office/powerpoint/2010/main" val="255019013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05100" y="3060700"/>
            <a:ext cx="2938463" cy="782638"/>
            <a:chOff x="2705350" y="3060452"/>
            <a:chExt cx="2938463" cy="782637"/>
          </a:xfrm>
        </p:grpSpPr>
        <p:sp>
          <p:nvSpPr>
            <p:cNvPr id="8205" name="AutoShape 6"/>
            <p:cNvSpPr>
              <a:spLocks noChangeArrowheads="1"/>
            </p:cNvSpPr>
            <p:nvPr/>
          </p:nvSpPr>
          <p:spPr bwMode="auto">
            <a:xfrm>
              <a:off x="2747525" y="3060452"/>
              <a:ext cx="2530475" cy="782637"/>
            </a:xfrm>
            <a:prstGeom prst="leftRightArrow">
              <a:avLst>
                <a:gd name="adj1" fmla="val 52574"/>
                <a:gd name="adj2" fmla="val 92807"/>
              </a:avLst>
            </a:prstGeom>
            <a:solidFill>
              <a:srgbClr val="808080"/>
            </a:solidFill>
            <a:ln w="2628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lv-LV" altLang="lv-LV">
                <a:ea typeface="Microsoft YaHei" pitchFamily="34" charset="-122"/>
              </a:endParaRPr>
            </a:p>
          </p:txBody>
        </p:sp>
        <p:sp>
          <p:nvSpPr>
            <p:cNvPr id="8206" name="Rectangle 7"/>
            <p:cNvSpPr>
              <a:spLocks noChangeArrowheads="1"/>
            </p:cNvSpPr>
            <p:nvPr/>
          </p:nvSpPr>
          <p:spPr bwMode="auto">
            <a:xfrm>
              <a:off x="2705350" y="3258889"/>
              <a:ext cx="2938463" cy="35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lv-LV" altLang="lv-LV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</a:rPr>
                <a:t>Informācija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708275" y="4208463"/>
            <a:ext cx="2938463" cy="931862"/>
            <a:chOff x="2708862" y="4208214"/>
            <a:chExt cx="2938463" cy="931863"/>
          </a:xfrm>
        </p:grpSpPr>
        <p:sp>
          <p:nvSpPr>
            <p:cNvPr id="8203" name="AutoShape 1"/>
            <p:cNvSpPr>
              <a:spLocks noChangeArrowheads="1"/>
            </p:cNvSpPr>
            <p:nvPr/>
          </p:nvSpPr>
          <p:spPr bwMode="auto">
            <a:xfrm>
              <a:off x="2805363" y="4208214"/>
              <a:ext cx="2447925" cy="931863"/>
            </a:xfrm>
            <a:prstGeom prst="leftArrow">
              <a:avLst>
                <a:gd name="adj1" fmla="val 50000"/>
                <a:gd name="adj2" fmla="val 65673"/>
              </a:avLst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lv-LV" altLang="lv-LV">
                <a:ea typeface="Microsoft YaHei" pitchFamily="34" charset="-122"/>
              </a:endParaRPr>
            </a:p>
          </p:txBody>
        </p:sp>
        <p:sp>
          <p:nvSpPr>
            <p:cNvPr id="8204" name="Rectangle 8"/>
            <p:cNvSpPr>
              <a:spLocks noChangeArrowheads="1"/>
            </p:cNvSpPr>
            <p:nvPr/>
          </p:nvSpPr>
          <p:spPr bwMode="auto">
            <a:xfrm>
              <a:off x="2708862" y="4495552"/>
              <a:ext cx="2938463" cy="35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lv-LV" altLang="lv-LV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</a:rPr>
                <a:t>Lēmums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7544" y="2997200"/>
            <a:ext cx="7957319" cy="2244725"/>
            <a:chOff x="466916" y="2996952"/>
            <a:chExt cx="7958084" cy="2245323"/>
          </a:xfrm>
        </p:grpSpPr>
        <p:pic>
          <p:nvPicPr>
            <p:cNvPr id="81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996952"/>
              <a:ext cx="2893932" cy="1798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466916" y="3835006"/>
              <a:ext cx="2938462" cy="43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lv-LV" altLang="lv-LV" sz="2400" b="1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</a:rPr>
                <a:t>Pārvaldnieks</a:t>
              </a:r>
              <a:endParaRPr lang="lv-LV" altLang="lv-LV" b="1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5486538" y="4890126"/>
              <a:ext cx="2938462" cy="35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lv-LV" altLang="lv-LV" dirty="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</a:rPr>
                <a:t>Dzīvokļu īpašnieki/ kopība</a:t>
              </a:r>
            </a:p>
          </p:txBody>
        </p:sp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833" y="3764241"/>
              <a:ext cx="2864591" cy="1209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" name="Virsraksts 1">
            <a:extLst>
              <a:ext uri="{FF2B5EF4-FFF2-40B4-BE49-F238E27FC236}">
                <a16:creationId xmlns:a16="http://schemas.microsoft.com/office/drawing/2014/main" id="{0FD33D61-1271-8D0C-6E5F-5C380710294E}"/>
              </a:ext>
            </a:extLst>
          </p:cNvPr>
          <p:cNvSpPr txBox="1">
            <a:spLocks/>
          </p:cNvSpPr>
          <p:nvPr/>
        </p:nvSpPr>
        <p:spPr bwMode="auto">
          <a:xfrm>
            <a:off x="179512" y="280765"/>
            <a:ext cx="8805664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Dzīvojamās mājas pārvaldīšana</a:t>
            </a:r>
          </a:p>
        </p:txBody>
      </p:sp>
    </p:spTree>
    <p:extLst>
      <p:ext uri="{BB962C8B-B14F-4D97-AF65-F5344CB8AC3E}">
        <p14:creationId xmlns:p14="http://schemas.microsoft.com/office/powerpoint/2010/main" val="4207450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6624736" cy="3744416"/>
          </a:xfrm>
        </p:spPr>
        <p:txBody>
          <a:bodyPr/>
          <a:lstStyle/>
          <a:p>
            <a:pPr algn="just"/>
            <a:endParaRPr lang="lv-LV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Fiziska persona – iegūta nepieciešamā profesionālā izglītība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Juridiska persona – darbinieks ieguvis nepieciešamo profesionālo izglītību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b="1" dirty="0"/>
              <a:t>Reģistrēts pārvaldnieku reģistrā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689859BF-BD70-195E-31FA-016982DEA0FE}"/>
              </a:ext>
            </a:extLst>
          </p:cNvPr>
          <p:cNvSpPr txBox="1">
            <a:spLocks/>
          </p:cNvSpPr>
          <p:nvPr/>
        </p:nvSpPr>
        <p:spPr bwMode="auto">
          <a:xfrm>
            <a:off x="179512" y="280765"/>
            <a:ext cx="8805664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Kurš ir pārvaldnieks?</a:t>
            </a:r>
          </a:p>
        </p:txBody>
      </p:sp>
    </p:spTree>
    <p:extLst>
      <p:ext uri="{BB962C8B-B14F-4D97-AF65-F5344CB8AC3E}">
        <p14:creationId xmlns:p14="http://schemas.microsoft.com/office/powerpoint/2010/main" val="252904614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65FC3C-E975-7C55-40C1-741A419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marL="114300" indent="0" algn="just">
              <a:spcBef>
                <a:spcPts val="0"/>
              </a:spcBef>
              <a:buNone/>
            </a:pPr>
            <a:r>
              <a:rPr lang="lv-LV" altLang="lv-LV" sz="3600" b="1" dirty="0">
                <a:solidFill>
                  <a:srgbClr val="00874B"/>
                </a:solidFill>
                <a:cs typeface="Shonar Bangla" panose="020B0502040204020203" pitchFamily="34" charset="0"/>
              </a:rPr>
              <a:t>Būvniecības informatīvā sistēma (BIS)</a:t>
            </a:r>
            <a:endParaRPr lang="lv-LV" altLang="lv-LV" sz="2400" dirty="0">
              <a:solidFill>
                <a:srgbClr val="00874B"/>
              </a:solidFill>
              <a:cs typeface="Shonar Bangla" panose="020B0502040204020203" pitchFamily="34" charset="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E9AADD1-39C1-A74D-F417-6769495B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80729"/>
            <a:ext cx="8229600" cy="1368152"/>
          </a:xfrm>
        </p:spPr>
        <p:txBody>
          <a:bodyPr/>
          <a:lstStyle/>
          <a:p>
            <a:pPr marL="114300" indent="0" algn="just">
              <a:spcBef>
                <a:spcPts val="0"/>
              </a:spcBef>
              <a:buNone/>
            </a:pPr>
            <a:r>
              <a:rPr lang="lv-LV" sz="1800" b="1" dirty="0">
                <a:effectLst/>
                <a:ea typeface="Times New Roman" panose="02020603050405020304" pitchFamily="18" charset="0"/>
              </a:rPr>
              <a:t>Tīmekļa adrese</a:t>
            </a:r>
            <a:r>
              <a:rPr lang="lv-LV" sz="1800" dirty="0">
                <a:effectLst/>
                <a:ea typeface="Times New Roman" panose="02020603050405020304" pitchFamily="18" charset="0"/>
              </a:rPr>
              <a:t>: </a:t>
            </a:r>
            <a:r>
              <a:rPr lang="lv-LV" sz="2400" b="1" i="1" dirty="0" err="1">
                <a:effectLst/>
                <a:ea typeface="Times New Roman" panose="02020603050405020304" pitchFamily="18" charset="0"/>
                <a:hlinkClick r:id="rId2"/>
              </a:rPr>
              <a:t>www.bis.gov.lv</a:t>
            </a:r>
            <a:r>
              <a:rPr lang="lv-LV" sz="2400" b="1" i="1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114300" indent="0" algn="ctr">
              <a:buNone/>
            </a:pPr>
            <a:r>
              <a:rPr lang="lv-LV" sz="2400" b="1" dirty="0">
                <a:ea typeface="Times New Roman" panose="02020603050405020304" pitchFamily="18" charset="0"/>
              </a:rPr>
              <a:t>Dzīvojamo māju pārvaldnieku reģistrs</a:t>
            </a:r>
          </a:p>
          <a:p>
            <a:pPr marL="114300" indent="0" algn="ctr">
              <a:buNone/>
            </a:pP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A3C368BF-BF4A-EE4D-44DC-B82F5D14F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11" y="2473601"/>
            <a:ext cx="7502177" cy="323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12542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65FC3C-E975-7C55-40C1-741A419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70609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3600" b="1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Dzīvojamo māju pārvaldnieku reģistrs (BIS)</a:t>
            </a:r>
            <a:endParaRPr lang="lv-LV" altLang="lv-LV" sz="4400" b="1" dirty="0">
              <a:solidFill>
                <a:srgbClr val="00874B"/>
              </a:solidFill>
              <a:latin typeface="+mn-lt"/>
              <a:cs typeface="Shonar Bangla" panose="020B0502040204020203" pitchFamily="34" charset="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E9AADD1-39C1-A74D-F417-6769495B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946448" cy="532656"/>
          </a:xfrm>
        </p:spPr>
        <p:txBody>
          <a:bodyPr/>
          <a:lstStyle/>
          <a:p>
            <a:pPr marL="114300" indent="0" algn="just">
              <a:buNone/>
            </a:pPr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buAutoNum type="arabicPeriod"/>
            </a:pPr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6" name="Bultiņa: pa labi 5">
            <a:extLst>
              <a:ext uri="{FF2B5EF4-FFF2-40B4-BE49-F238E27FC236}">
                <a16:creationId xmlns:a16="http://schemas.microsoft.com/office/drawing/2014/main" id="{209D7676-EB62-B6A7-D92A-E1868E57874C}"/>
              </a:ext>
            </a:extLst>
          </p:cNvPr>
          <p:cNvSpPr/>
          <p:nvPr/>
        </p:nvSpPr>
        <p:spPr>
          <a:xfrm>
            <a:off x="2195736" y="5301208"/>
            <a:ext cx="838336" cy="360040"/>
          </a:xfrm>
          <a:prstGeom prst="rightArrow">
            <a:avLst/>
          </a:prstGeom>
          <a:solidFill>
            <a:srgbClr val="00874B"/>
          </a:solidFill>
          <a:ln>
            <a:solidFill>
              <a:srgbClr val="008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A11A93EB-7853-F0ED-C209-9BEBE321E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541" y="1114306"/>
            <a:ext cx="2711589" cy="4629388"/>
          </a:xfrm>
          <a:prstGeom prst="rect">
            <a:avLst/>
          </a:prstGeom>
        </p:spPr>
      </p:pic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7BEC4C29-DB5A-CBDA-AB38-29ECBAE5EF48}"/>
              </a:ext>
            </a:extLst>
          </p:cNvPr>
          <p:cNvSpPr txBox="1">
            <a:spLocks/>
          </p:cNvSpPr>
          <p:nvPr/>
        </p:nvSpPr>
        <p:spPr bwMode="auto">
          <a:xfrm>
            <a:off x="872926" y="4365104"/>
            <a:ext cx="23146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" indent="0" algn="just">
              <a:buFontTx/>
              <a:buNone/>
            </a:pPr>
            <a:r>
              <a:rPr lang="lv-LV" sz="1600" b="1" kern="0" dirty="0">
                <a:ea typeface="Times New Roman" panose="02020603050405020304" pitchFamily="18" charset="0"/>
              </a:rPr>
              <a:t>Izvēlēties pakalpojuma sniegšanas teritorija</a:t>
            </a:r>
            <a:r>
              <a:rPr lang="lv-LV" sz="1800" kern="0" dirty="0">
                <a:ea typeface="Times New Roman" panose="02020603050405020304" pitchFamily="18" charset="0"/>
              </a:rPr>
              <a:t>: </a:t>
            </a:r>
            <a:r>
              <a:rPr lang="lv-LV" sz="1800" i="1" u="sng" kern="0" dirty="0">
                <a:ea typeface="Times New Roman" panose="02020603050405020304" pitchFamily="18" charset="0"/>
              </a:rPr>
              <a:t>Tukuma novads</a:t>
            </a:r>
          </a:p>
          <a:p>
            <a:pPr marL="114300" indent="0" algn="just">
              <a:buFontTx/>
              <a:buNone/>
            </a:pPr>
            <a:endParaRPr lang="lv-LV" sz="18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7020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65FC3C-E975-7C55-40C1-741A419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3600" b="1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Būvniecības informatīvā sistēma (BIS)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E9AADD1-39C1-A74D-F417-6769495B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946448" cy="532656"/>
          </a:xfrm>
        </p:spPr>
        <p:txBody>
          <a:bodyPr/>
          <a:lstStyle/>
          <a:p>
            <a:pPr marL="114300" indent="0" algn="just">
              <a:buNone/>
            </a:pPr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buAutoNum type="arabicPeriod"/>
            </a:pPr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E658B3B0-348A-8BC5-D6F2-5A78F847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4262"/>
            <a:ext cx="7702946" cy="4611120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337E403F-9758-485C-D641-4442F3B9D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08720"/>
            <a:ext cx="3162463" cy="8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66276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65FC3C-E975-7C55-40C1-741A419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b="1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Pārvaldīšanas pilnvarotās personas</a:t>
            </a:r>
            <a:endParaRPr lang="lv-LV" altLang="lv-LV" sz="4400" b="1" dirty="0">
              <a:solidFill>
                <a:srgbClr val="00874B"/>
              </a:solidFill>
              <a:latin typeface="+mn-lt"/>
              <a:cs typeface="Shonar Bangla" panose="020B0502040204020203" pitchFamily="34" charset="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E9AADD1-39C1-A74D-F417-6769495B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96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r>
              <a:rPr lang="lv-LV" sz="2000" b="1" dirty="0">
                <a:solidFill>
                  <a:srgbClr val="FF0000"/>
                </a:solidFill>
              </a:rPr>
              <a:t>INFORMĀCIJAI</a:t>
            </a:r>
          </a:p>
          <a:p>
            <a:pPr marL="0" indent="0">
              <a:buNone/>
            </a:pPr>
            <a:endParaRPr lang="lv-LV" sz="2000" b="1" dirty="0"/>
          </a:p>
          <a:p>
            <a:pPr marL="0" indent="0">
              <a:buNone/>
            </a:pPr>
            <a:r>
              <a:rPr lang="lv-LV" sz="2000" b="1" dirty="0"/>
              <a:t>1. Uzņēmumi novadā</a:t>
            </a:r>
            <a:endParaRPr lang="lv-LV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sz="1600" b="1" dirty="0"/>
              <a:t>SIA «</a:t>
            </a:r>
            <a:r>
              <a:rPr lang="lv-LV" sz="1600" b="1" dirty="0" err="1"/>
              <a:t>Komunālserviss</a:t>
            </a:r>
            <a:r>
              <a:rPr lang="lv-LV" sz="1600" b="1" dirty="0"/>
              <a:t> </a:t>
            </a:r>
            <a:r>
              <a:rPr lang="lv-LV" sz="1600" b="1" dirty="0" err="1"/>
              <a:t>TILDe</a:t>
            </a:r>
            <a:r>
              <a:rPr lang="lv-LV" sz="1600" b="1" dirty="0"/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b="1" dirty="0"/>
              <a:t>SIA «Kandavas komunālie pakalpojumi»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b="1" dirty="0"/>
              <a:t>SIA «Kurzemes nami»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b="1" dirty="0"/>
              <a:t>SIA «Tukuma nami»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b="1" dirty="0"/>
              <a:t>SIA «</a:t>
            </a:r>
            <a:r>
              <a:rPr lang="lv-LV" sz="1600" b="1" dirty="0" err="1"/>
              <a:t>Jauntukums</a:t>
            </a:r>
            <a:r>
              <a:rPr lang="lv-LV" sz="1600" b="1" dirty="0"/>
              <a:t>»</a:t>
            </a:r>
          </a:p>
          <a:p>
            <a:pPr marL="0" indent="0">
              <a:buNone/>
            </a:pPr>
            <a:endParaRPr lang="lv-LV" sz="1600" b="1" dirty="0"/>
          </a:p>
          <a:p>
            <a:pPr marL="0" indent="0">
              <a:buNone/>
            </a:pPr>
            <a:r>
              <a:rPr lang="lv-LV" sz="2000" b="1" dirty="0"/>
              <a:t>2. Biedrības</a:t>
            </a:r>
          </a:p>
          <a:p>
            <a:pPr marL="0" indent="0">
              <a:buNone/>
            </a:pP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66761823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203848" y="1412776"/>
            <a:ext cx="5267369" cy="3744118"/>
          </a:xfrm>
        </p:spPr>
        <p:txBody>
          <a:bodyPr/>
          <a:lstStyle/>
          <a:p>
            <a:pPr algn="just"/>
            <a:endParaRPr lang="lv-LV" sz="12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Daudzdzīvokļu dzīvojamo </a:t>
            </a:r>
            <a:r>
              <a:rPr lang="lv-LV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māju pārvaldīšana </a:t>
            </a: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apsaimniekošana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</a:rPr>
              <a:t>Par iespēja </a:t>
            </a:r>
            <a:r>
              <a:rPr lang="lv-LV" sz="2000" b="1" dirty="0">
                <a:latin typeface="Calibri" panose="020F0502020204030204" pitchFamily="34" charset="0"/>
                <a:ea typeface="Calibri" panose="020F0502020204030204" pitchFamily="34" charset="0"/>
              </a:rPr>
              <a:t>izpirkt</a:t>
            </a: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</a:rPr>
              <a:t> mājai funkcionāli nepieciešamo </a:t>
            </a:r>
            <a:r>
              <a:rPr lang="lv-LV" sz="2000" b="1" dirty="0">
                <a:latin typeface="Calibri" panose="020F0502020204030204" pitchFamily="34" charset="0"/>
                <a:ea typeface="Calibri" panose="020F0502020204030204" pitchFamily="34" charset="0"/>
              </a:rPr>
              <a:t>zemi </a:t>
            </a: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</a:rPr>
              <a:t>privatizēto </a:t>
            </a:r>
            <a:r>
              <a:rPr lang="lv-LV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DDzM</a:t>
            </a: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</a:rPr>
              <a:t> dzīvokļu īpašniekiem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Pašvaldības</a:t>
            </a: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atbalsts</a:t>
            </a: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dzīvojamo māju pārvaldīšanā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Komunālo pakalpojumu </a:t>
            </a: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sniegšanas </a:t>
            </a:r>
            <a:r>
              <a:rPr lang="lv-LV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izmaiņas</a:t>
            </a:r>
          </a:p>
          <a:p>
            <a:pPr marL="0" indent="0">
              <a:buClr>
                <a:srgbClr val="C00000"/>
              </a:buClr>
              <a:buNone/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942040" cy="319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3613008B-F386-CC1F-FC8C-57E410FA1FFA}"/>
              </a:ext>
            </a:extLst>
          </p:cNvPr>
          <p:cNvSpPr txBox="1">
            <a:spLocks/>
          </p:cNvSpPr>
          <p:nvPr/>
        </p:nvSpPr>
        <p:spPr bwMode="auto">
          <a:xfrm>
            <a:off x="457200" y="260648"/>
            <a:ext cx="8229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Diskusijas plāns</a:t>
            </a:r>
          </a:p>
        </p:txBody>
      </p:sp>
    </p:spTree>
    <p:extLst>
      <p:ext uri="{BB962C8B-B14F-4D97-AF65-F5344CB8AC3E}">
        <p14:creationId xmlns:p14="http://schemas.microsoft.com/office/powerpoint/2010/main" val="263187630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3568" y="1196753"/>
            <a:ext cx="5184576" cy="7920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lv-LV" sz="2000" dirty="0"/>
              <a:t>Fiziska persona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sz="2000" dirty="0"/>
              <a:t>Juridiska persona – biedrība, IK, SIA, AS u.c.</a:t>
            </a:r>
            <a:endParaRPr lang="lv-LV" sz="2000" b="1" dirty="0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02ABC452-0D9E-A81A-8C72-A9D40B289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77675"/>
            <a:ext cx="8230313" cy="3383573"/>
          </a:xfrm>
          <a:prstGeom prst="rect">
            <a:avLst/>
          </a:prstGeom>
        </p:spPr>
      </p:pic>
      <p:sp>
        <p:nvSpPr>
          <p:cNvPr id="3" name="Virsraksts 1">
            <a:extLst>
              <a:ext uri="{FF2B5EF4-FFF2-40B4-BE49-F238E27FC236}">
                <a16:creationId xmlns:a16="http://schemas.microsoft.com/office/drawing/2014/main" id="{9A5965BB-A831-D8FB-7DC9-377B2ED299D3}"/>
              </a:ext>
            </a:extLst>
          </p:cNvPr>
          <p:cNvSpPr txBox="1">
            <a:spLocks/>
          </p:cNvSpPr>
          <p:nvPr/>
        </p:nvSpPr>
        <p:spPr bwMode="auto">
          <a:xfrm>
            <a:off x="338336" y="341436"/>
            <a:ext cx="8805664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Pārvaldīšanas forma</a:t>
            </a:r>
          </a:p>
        </p:txBody>
      </p:sp>
    </p:spTree>
    <p:extLst>
      <p:ext uri="{BB962C8B-B14F-4D97-AF65-F5344CB8AC3E}">
        <p14:creationId xmlns:p14="http://schemas.microsoft.com/office/powerpoint/2010/main" val="1838316854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65FC3C-E975-7C55-40C1-741A419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8507288" cy="562074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3600" b="1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Pārvaldnieks un Pārvaldīšanas uzdevums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E9AADD1-39C1-A74D-F417-6769495B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536504"/>
          </a:xfrm>
        </p:spPr>
        <p:txBody>
          <a:bodyPr/>
          <a:lstStyle/>
          <a:p>
            <a:pPr marL="114300" indent="0" algn="just">
              <a:buNone/>
            </a:pPr>
            <a:r>
              <a:rPr lang="lv-LV" sz="18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PĀRVALDĪŠANAS PAMATNOSTĀDNES</a:t>
            </a:r>
          </a:p>
          <a:p>
            <a:pPr marL="0" lvl="0" indent="0" algn="just">
              <a:buNone/>
            </a:pPr>
            <a:endParaRPr lang="lv-LV" sz="1800" dirty="0">
              <a:effectLst/>
              <a:ea typeface="Times New Roman" panose="02020603050405020304" pitchFamily="18" charset="0"/>
            </a:endParaRPr>
          </a:p>
          <a:p>
            <a:pPr lvl="0" algn="just">
              <a:buAutoNum type="arabicParenBoth"/>
            </a:pPr>
            <a:r>
              <a:rPr lang="lv-LV" sz="1800" dirty="0">
                <a:effectLst/>
                <a:ea typeface="Times New Roman" panose="02020603050405020304" pitchFamily="18" charset="0"/>
              </a:rPr>
              <a:t>Dzīvojamās mājas </a:t>
            </a:r>
            <a:r>
              <a:rPr lang="lv-LV" sz="1800" u="sng" dirty="0">
                <a:effectLst/>
                <a:ea typeface="Times New Roman" panose="02020603050405020304" pitchFamily="18" charset="0"/>
              </a:rPr>
              <a:t>pārvaldīšanas nodrošināšana </a:t>
            </a:r>
            <a:r>
              <a:rPr lang="lv-LV" sz="1800" dirty="0">
                <a:effectLst/>
                <a:ea typeface="Times New Roman" panose="02020603050405020304" pitchFamily="18" charset="0"/>
              </a:rPr>
              <a:t>ir dzīvojamās mājas </a:t>
            </a:r>
            <a:r>
              <a:rPr lang="lv-LV" sz="1800" b="1" dirty="0">
                <a:solidFill>
                  <a:srgbClr val="00874B"/>
                </a:solidFill>
                <a:effectLst/>
                <a:ea typeface="Times New Roman" panose="02020603050405020304" pitchFamily="18" charset="0"/>
              </a:rPr>
              <a:t>īpašnieka pienākums</a:t>
            </a:r>
            <a:r>
              <a:rPr lang="lv-LV" sz="1800" b="1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lvl="0" indent="0" algn="r">
              <a:buNone/>
            </a:pPr>
            <a:r>
              <a:rPr lang="lv-LV" sz="1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5.pants. Dzīvojamās mājas pārvaldīšanas nodrošināšana</a:t>
            </a:r>
          </a:p>
          <a:p>
            <a:pPr marL="0" lvl="0" indent="0" algn="r">
              <a:buNone/>
            </a:pPr>
            <a:r>
              <a:rPr lang="lv-LV" sz="1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Dzīvojamo māju pārvaldīšanas likums</a:t>
            </a:r>
          </a:p>
          <a:p>
            <a:pPr marL="0" lvl="0" indent="0">
              <a:buNone/>
            </a:pPr>
            <a:r>
              <a:rPr lang="lv-LV" sz="14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! Dzīvokļu īpašniekam ir jāizvēlas, kuram uzticēs rūpēties (pārvaldīt) savu dzīvojamo māju</a:t>
            </a:r>
          </a:p>
          <a:p>
            <a:pPr marL="0" lvl="0" indent="0">
              <a:buNone/>
            </a:pPr>
            <a:endParaRPr lang="lv-LV" sz="1400" b="1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lv-LV" sz="1800" dirty="0">
                <a:effectLst/>
                <a:ea typeface="Times New Roman" panose="02020603050405020304" pitchFamily="18" charset="0"/>
              </a:rPr>
              <a:t>(3) </a:t>
            </a:r>
            <a:r>
              <a:rPr lang="lv-LV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Uzdodot </a:t>
            </a:r>
            <a:r>
              <a:rPr lang="lv-LV" sz="1800" dirty="0">
                <a:effectLst/>
                <a:ea typeface="Times New Roman" panose="02020603050405020304" pitchFamily="18" charset="0"/>
              </a:rPr>
              <a:t>pārvaldniekam </a:t>
            </a:r>
            <a:r>
              <a:rPr lang="lv-LV" sz="1800" b="1" dirty="0">
                <a:solidFill>
                  <a:srgbClr val="00874B"/>
                </a:solidFill>
                <a:effectLst/>
                <a:ea typeface="Times New Roman" panose="02020603050405020304" pitchFamily="18" charset="0"/>
              </a:rPr>
              <a:t>pārvaldīšanas uzdevumu</a:t>
            </a:r>
            <a:r>
              <a:rPr lang="lv-LV" sz="1800" dirty="0">
                <a:effectLst/>
                <a:ea typeface="Times New Roman" panose="02020603050405020304" pitchFamily="18" charset="0"/>
              </a:rPr>
              <a:t>, dzīvojamās mājas īpašnieka pienākums ir </a:t>
            </a:r>
            <a:r>
              <a:rPr lang="lv-LV" sz="1800" u="sng" dirty="0">
                <a:effectLst/>
                <a:ea typeface="Times New Roman" panose="02020603050405020304" pitchFamily="18" charset="0"/>
              </a:rPr>
              <a:t>nodrošināt</a:t>
            </a:r>
            <a:r>
              <a:rPr lang="lv-LV" sz="1800" dirty="0">
                <a:effectLst/>
                <a:ea typeface="Times New Roman" panose="02020603050405020304" pitchFamily="18" charset="0"/>
              </a:rPr>
              <a:t> šā uzdevuma izpildei nepieciešamo finansējumu.</a:t>
            </a:r>
          </a:p>
          <a:p>
            <a:pPr marL="0" lvl="0" indent="0" algn="r">
              <a:buNone/>
            </a:pPr>
            <a:r>
              <a:rPr lang="lv-LV" sz="1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10.pants. Dzīvojamās mājas pārvaldīšanas uzdevuma uzdošana pārvaldniekam</a:t>
            </a:r>
          </a:p>
          <a:p>
            <a:pPr marL="0" lvl="0" indent="0" algn="r">
              <a:buNone/>
            </a:pPr>
            <a:r>
              <a:rPr lang="lv-LV" sz="14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Dzīvojamo māju pārvaldīšanas likums </a:t>
            </a:r>
            <a:endParaRPr lang="lv-LV" sz="1400" i="1" dirty="0">
              <a:effectLst/>
              <a:ea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lv-LV" sz="1400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! Dzīvokļu īpašnieki paši nosaka, kurus pakalpojumus (pārvaldīšanas uzdevums) uzdos pārvaldniekam veikt un kurus nē</a:t>
            </a:r>
            <a:endParaRPr lang="lv-LV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7479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65FC3C-E975-7C55-40C1-741A419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3600" b="1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Pārvaldīšanas uzdevums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E9AADD1-39C1-A74D-F417-6769495B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040560"/>
          </a:xfrm>
        </p:spPr>
        <p:txBody>
          <a:bodyPr/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lang="lv-LV" sz="2000" b="1" kern="1200" dirty="0">
                <a:solidFill>
                  <a:srgbClr val="0070C0"/>
                </a:solidFill>
                <a:cs typeface="Times New Roman" panose="02020603050405020304" pitchFamily="18" charset="0"/>
              </a:rPr>
              <a:t>	</a:t>
            </a:r>
            <a:r>
              <a:rPr kumimoji="0" lang="lv-LV" sz="1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rPr>
              <a:t>Dzīvojamo māju pārvaldīšanas likuma 6. pants</a:t>
            </a:r>
            <a:endParaRPr lang="lv-LV" sz="1800" b="1" kern="12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lang="lv-LV" sz="2000" b="1" kern="1200" dirty="0">
                <a:solidFill>
                  <a:srgbClr val="0070C0"/>
                </a:solidFill>
                <a:cs typeface="Times New Roman" panose="02020603050405020304" pitchFamily="18" charset="0"/>
              </a:rPr>
              <a:t>(2) </a:t>
            </a:r>
            <a:r>
              <a:rPr lang="lv-LV" sz="2000" b="1" kern="1200" dirty="0">
                <a:solidFill>
                  <a:srgbClr val="C00000"/>
                </a:solidFill>
                <a:cs typeface="Times New Roman" panose="02020603050405020304" pitchFamily="18" charset="0"/>
              </a:rPr>
              <a:t>OBLIGĀTI</a:t>
            </a:r>
            <a:r>
              <a:rPr lang="lv-LV" sz="2000" b="1" kern="1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kumimoji="0" lang="lv-LV" sz="2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rPr>
              <a:t>veicamās pārvaldīšanas darbības: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20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1) dzīvojamās mājas uzturēšana (fiziska saglabāšana) (turpmāk — uzturēšana) atbilstoši normatīvo aktu prasībām: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20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	a) </a:t>
            </a: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dzīvojamās mājas </a:t>
            </a:r>
            <a:r>
              <a:rPr lang="lv-LV" sz="1600" kern="1200" dirty="0">
                <a:solidFill>
                  <a:srgbClr val="00874B"/>
                </a:solidFill>
                <a:cs typeface="Times New Roman" panose="02020603050405020304" pitchFamily="18" charset="0"/>
              </a:rPr>
              <a:t>sanitārā apkope</a:t>
            </a: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	b) siltumenerģijas, arī dabasgāzes, piegāde, ūdensapgādes un kanalizācijas pakalpojumu nodrošināšana, sadzīves atkritumu izvešana, slēdzot attiecīgu līgumu ar pakalpojuma sniedzēju (turpmāk — </a:t>
            </a:r>
            <a:r>
              <a:rPr lang="lv-LV" sz="1600" kern="1200" dirty="0">
                <a:solidFill>
                  <a:srgbClr val="00874B"/>
                </a:solidFill>
                <a:cs typeface="Times New Roman" panose="02020603050405020304" pitchFamily="18" charset="0"/>
              </a:rPr>
              <a:t>dzīvojamās mājas uzturēšanai nepieciešamais pakalpojums</a:t>
            </a: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),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	c) </a:t>
            </a:r>
            <a:r>
              <a:rPr lang="lv-LV" sz="1600" kern="1200" dirty="0">
                <a:solidFill>
                  <a:srgbClr val="00874B"/>
                </a:solidFill>
                <a:cs typeface="Times New Roman" panose="02020603050405020304" pitchFamily="18" charset="0"/>
              </a:rPr>
              <a:t>elektroenerģijas nodrošināšana </a:t>
            </a: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dzīvojamās mājas kopīpašumā esošajai daļai (arī kopīpašumā esošo iekārtu darbības nodrošināšanai),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	d) dzīvojamās mājas, tajā esošo </a:t>
            </a:r>
            <a:r>
              <a:rPr lang="lv-LV" sz="1600" kern="1200" dirty="0">
                <a:solidFill>
                  <a:srgbClr val="00874B"/>
                </a:solidFill>
                <a:cs typeface="Times New Roman" panose="02020603050405020304" pitchFamily="18" charset="0"/>
              </a:rPr>
              <a:t>iekārtu un komunikāciju apsekošana, tehniskā apkope un kārtējais remonts </a:t>
            </a:r>
            <a:r>
              <a:rPr lang="lv-LV" sz="1600" b="1" kern="1200" dirty="0">
                <a:solidFill>
                  <a:srgbClr val="C00000"/>
                </a:solidFill>
                <a:cs typeface="Times New Roman" panose="02020603050405020304" pitchFamily="18" charset="0"/>
              </a:rPr>
              <a:t>!!!</a:t>
            </a: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	e) dzīvojamai mājai kā </a:t>
            </a:r>
            <a:r>
              <a:rPr lang="lv-LV" sz="1600" kern="1200" dirty="0">
                <a:solidFill>
                  <a:srgbClr val="00874B"/>
                </a:solidFill>
                <a:cs typeface="Times New Roman" panose="02020603050405020304" pitchFamily="18" charset="0"/>
              </a:rPr>
              <a:t>vides objektam </a:t>
            </a: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izvirzīto prasību izpildes nodrošināšana,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	f) dzīvojamās mājas </a:t>
            </a:r>
            <a:r>
              <a:rPr lang="lv-LV" sz="1600" kern="1200" dirty="0">
                <a:solidFill>
                  <a:srgbClr val="00874B"/>
                </a:solidFill>
                <a:cs typeface="Times New Roman" panose="02020603050405020304" pitchFamily="18" charset="0"/>
              </a:rPr>
              <a:t>energoefektivitātes </a:t>
            </a: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uzlabošanas pasākumu nodrošināšana,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	g) </a:t>
            </a:r>
            <a:r>
              <a:rPr lang="lv-LV" sz="1600" kern="1200" dirty="0">
                <a:solidFill>
                  <a:srgbClr val="00874B"/>
                </a:solidFill>
                <a:cs typeface="Times New Roman" panose="02020603050405020304" pitchFamily="18" charset="0"/>
              </a:rPr>
              <a:t>ugunsdrošības </a:t>
            </a: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prasību izpildes nodrošināšana;</a:t>
            </a:r>
          </a:p>
          <a:p>
            <a:pPr marL="114300" indent="0" algn="just">
              <a:buNone/>
            </a:pPr>
            <a:endParaRPr lang="lv-LV" sz="18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Grafika 3" descr="Kopīgot">
            <a:extLst>
              <a:ext uri="{FF2B5EF4-FFF2-40B4-BE49-F238E27FC236}">
                <a16:creationId xmlns:a16="http://schemas.microsoft.com/office/drawing/2014/main" id="{3CA63961-EA90-00E0-3362-1658D5B23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595" y="7395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1566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65FC3C-E975-7C55-40C1-741A419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3600" b="1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Pārvaldīšanas uzdevums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E9AADD1-39C1-A74D-F417-6769495B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99" y="1484784"/>
            <a:ext cx="8229600" cy="4785395"/>
          </a:xfr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lang="lv-LV" sz="2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v-LV" sz="2000" b="1" kern="1200" dirty="0">
                <a:solidFill>
                  <a:srgbClr val="0070C0"/>
                </a:solidFill>
                <a:cs typeface="Times New Roman" panose="02020603050405020304" pitchFamily="18" charset="0"/>
              </a:rPr>
              <a:t>(2) </a:t>
            </a:r>
            <a:r>
              <a:rPr lang="lv-LV" sz="2000" b="1" kern="1200" dirty="0">
                <a:solidFill>
                  <a:srgbClr val="C00000"/>
                </a:solidFill>
                <a:cs typeface="Times New Roman" panose="02020603050405020304" pitchFamily="18" charset="0"/>
              </a:rPr>
              <a:t>OBLIGĀTI</a:t>
            </a:r>
            <a:r>
              <a:rPr lang="lv-LV" sz="2000" b="1" kern="1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kumimoji="0" lang="lv-LV" sz="2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rPr>
              <a:t>veicamās pārvaldīšanas darbības: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2) </a:t>
            </a:r>
            <a:r>
              <a:rPr lang="lv-LV" sz="2000" kern="1200" dirty="0">
                <a:solidFill>
                  <a:srgbClr val="00874B"/>
                </a:solidFill>
                <a:cs typeface="Times New Roman" panose="02020603050405020304" pitchFamily="18" charset="0"/>
              </a:rPr>
              <a:t>pārvaldīšanas</a:t>
            </a:r>
            <a:r>
              <a:rPr lang="lv-LV" sz="20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 darba plānošana, organizēšana un pārraudzība, tajā skaitā: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	a) pārvaldīšanas darba plāna, tajā skaitā uzturēšanai nepieciešamo </a:t>
            </a:r>
            <a:r>
              <a:rPr lang="lv-LV" sz="1600" kern="1200" dirty="0">
                <a:solidFill>
                  <a:srgbClr val="00874B"/>
                </a:solidFill>
                <a:cs typeface="Times New Roman" panose="02020603050405020304" pitchFamily="18" charset="0"/>
              </a:rPr>
              <a:t>pasākumu plāna, 	sagatavošana</a:t>
            </a: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	b) attiecīgā gada </a:t>
            </a:r>
            <a:r>
              <a:rPr lang="lv-LV" sz="1600" kern="1200" dirty="0">
                <a:solidFill>
                  <a:srgbClr val="00874B"/>
                </a:solidFill>
                <a:cs typeface="Times New Roman" panose="02020603050405020304" pitchFamily="18" charset="0"/>
              </a:rPr>
              <a:t>budžeta projekta sagatavošana</a:t>
            </a: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	c) </a:t>
            </a:r>
            <a:r>
              <a:rPr lang="lv-LV" sz="1600" kern="1200" dirty="0">
                <a:solidFill>
                  <a:srgbClr val="00874B"/>
                </a:solidFill>
                <a:cs typeface="Times New Roman" panose="02020603050405020304" pitchFamily="18" charset="0"/>
              </a:rPr>
              <a:t>finanšu uzskaites </a:t>
            </a: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organizēšana;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20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3) dzīvojamās </a:t>
            </a:r>
            <a:r>
              <a:rPr lang="lv-LV" sz="2000" kern="1200" dirty="0">
                <a:solidFill>
                  <a:srgbClr val="00874B"/>
                </a:solidFill>
                <a:cs typeface="Times New Roman" panose="02020603050405020304" pitchFamily="18" charset="0"/>
              </a:rPr>
              <a:t>mājas lietas </a:t>
            </a:r>
            <a:r>
              <a:rPr lang="lv-LV" sz="20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(turpmāk — mājas lieta) kārtošana (</a:t>
            </a:r>
            <a:r>
              <a:rPr lang="lv-LV" sz="1600" b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!!!</a:t>
            </a:r>
            <a:r>
              <a:rPr lang="lv-LV" sz="16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lv-LV" sz="1400" i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no 2023. gada marta jākārto BIS sistēmā</a:t>
            </a:r>
            <a:r>
              <a:rPr lang="lv-LV" sz="1600" i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lv-LV" sz="1600" b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!!!</a:t>
            </a:r>
            <a:r>
              <a:rPr lang="lv-LV" sz="20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20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4) nodrošināt </a:t>
            </a:r>
            <a:r>
              <a:rPr lang="lv-LV" sz="2000" kern="1200" dirty="0">
                <a:solidFill>
                  <a:srgbClr val="00874B"/>
                </a:solidFill>
                <a:cs typeface="Times New Roman" panose="02020603050405020304" pitchFamily="18" charset="0"/>
              </a:rPr>
              <a:t>zemes gabala uzturēšanu </a:t>
            </a:r>
            <a:r>
              <a:rPr lang="lv-LV" sz="20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atbilstoši normatīvo aktu prasībām, ja dzīvojamā māja atrodas uz citai personai piederošas zemes;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20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5) </a:t>
            </a:r>
            <a:r>
              <a:rPr lang="lv-LV" sz="2000" kern="1200" dirty="0">
                <a:solidFill>
                  <a:srgbClr val="00874B"/>
                </a:solidFill>
                <a:cs typeface="Times New Roman" panose="02020603050405020304" pitchFamily="18" charset="0"/>
              </a:rPr>
              <a:t>informācijas sniegšana </a:t>
            </a:r>
            <a:r>
              <a:rPr lang="lv-LV" sz="2000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valsts un pašvaldību institūcijām.</a:t>
            </a:r>
            <a:endParaRPr lang="lv-LV" sz="2000" b="1" i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Grafika 3" descr="Kopīgot">
            <a:extLst>
              <a:ext uri="{FF2B5EF4-FFF2-40B4-BE49-F238E27FC236}">
                <a16:creationId xmlns:a16="http://schemas.microsoft.com/office/drawing/2014/main" id="{F9461BD2-4C45-F2A6-57F3-40C7EFB01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11309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69487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65FC3C-E975-7C55-40C1-741A419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3600" b="1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Pārvaldīšanas uzdevums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E9AADD1-39C1-A74D-F417-6769495B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lang="lv-LV" sz="2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v-LV" sz="2000" b="1" kern="1200" dirty="0">
                <a:solidFill>
                  <a:srgbClr val="0070C0"/>
                </a:solidFill>
                <a:cs typeface="Times New Roman" panose="02020603050405020304" pitchFamily="18" charset="0"/>
              </a:rPr>
              <a:t>(3) Citas pārvaldīšanas </a:t>
            </a:r>
            <a:r>
              <a:rPr kumimoji="0" lang="lv-LV" sz="2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rPr>
              <a:t>darbības: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lv-LV" sz="20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1600" dirty="0">
                <a:effectLst/>
                <a:ea typeface="Times New Roman" panose="02020603050405020304" pitchFamily="18" charset="0"/>
              </a:rPr>
              <a:t>Citas pārvaldīšanas darbības ir darbības, kas saistītas ar dzīvojamās mājas pārvaldīšanu un </a:t>
            </a:r>
            <a:r>
              <a:rPr lang="lv-LV" sz="1600" u="sng" dirty="0">
                <a:effectLst/>
                <a:ea typeface="Times New Roman" panose="02020603050405020304" pitchFamily="18" charset="0"/>
              </a:rPr>
              <a:t>tiek veiktas </a:t>
            </a:r>
            <a:r>
              <a:rPr lang="lv-LV" sz="1600" dirty="0">
                <a:effectLst/>
                <a:ea typeface="Times New Roman" panose="02020603050405020304" pitchFamily="18" charset="0"/>
              </a:rPr>
              <a:t>atbilstoši </a:t>
            </a:r>
            <a:r>
              <a:rPr lang="lv-LV" sz="1600" dirty="0">
                <a:solidFill>
                  <a:srgbClr val="00874B"/>
                </a:solidFill>
                <a:effectLst/>
                <a:ea typeface="Times New Roman" panose="02020603050405020304" pitchFamily="18" charset="0"/>
              </a:rPr>
              <a:t>dzīvojamās mājas īpašnieka </a:t>
            </a:r>
            <a:r>
              <a:rPr lang="lv-LV" sz="1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gribai un maksātspējai</a:t>
            </a:r>
            <a:r>
              <a:rPr lang="lv-LV" sz="16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endParaRPr lang="lv-LV" sz="1600" dirty="0"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r>
              <a:rPr lang="lv-LV" sz="1600" dirty="0">
                <a:effectLst/>
                <a:ea typeface="Times New Roman" panose="02020603050405020304" pitchFamily="18" charset="0"/>
              </a:rPr>
              <a:t>Pie tām pieder ar </a:t>
            </a:r>
            <a:r>
              <a:rPr lang="lv-LV" sz="1600" dirty="0">
                <a:solidFill>
                  <a:srgbClr val="00874B"/>
                </a:solidFill>
                <a:effectLst/>
                <a:ea typeface="Times New Roman" panose="02020603050405020304" pitchFamily="18" charset="0"/>
              </a:rPr>
              <a:t>dzīvojamās mājas uzlabošanu </a:t>
            </a:r>
            <a:r>
              <a:rPr lang="lv-LV" sz="1600" dirty="0">
                <a:effectLst/>
                <a:ea typeface="Times New Roman" panose="02020603050405020304" pitchFamily="18" charset="0"/>
              </a:rPr>
              <a:t>un </a:t>
            </a:r>
            <a:r>
              <a:rPr lang="lv-LV" sz="1600" dirty="0">
                <a:solidFill>
                  <a:srgbClr val="00874B"/>
                </a:solidFill>
                <a:effectLst/>
                <a:ea typeface="Times New Roman" panose="02020603050405020304" pitchFamily="18" charset="0"/>
              </a:rPr>
              <a:t>attīstīšanu</a:t>
            </a:r>
            <a:r>
              <a:rPr lang="lv-LV" sz="1600" dirty="0">
                <a:effectLst/>
                <a:ea typeface="Times New Roman" panose="02020603050405020304" pitchFamily="18" charset="0"/>
              </a:rPr>
              <a:t> un šim nolūkam nepieciešamo pasākumu </a:t>
            </a:r>
            <a:r>
              <a:rPr lang="lv-LV" sz="1600" dirty="0">
                <a:solidFill>
                  <a:srgbClr val="00874B"/>
                </a:solidFill>
                <a:effectLst/>
                <a:ea typeface="Times New Roman" panose="02020603050405020304" pitchFamily="18" charset="0"/>
              </a:rPr>
              <a:t>ilgtermiņa</a:t>
            </a:r>
            <a:r>
              <a:rPr lang="lv-LV" sz="1600" dirty="0">
                <a:effectLst/>
                <a:ea typeface="Times New Roman" panose="02020603050405020304" pitchFamily="18" charset="0"/>
              </a:rPr>
              <a:t> plāna sagatavošanu saistītās darbības.</a:t>
            </a:r>
          </a:p>
        </p:txBody>
      </p:sp>
      <p:pic>
        <p:nvPicPr>
          <p:cNvPr id="4" name="Grafika 3" descr="Kopīgot">
            <a:extLst>
              <a:ext uri="{FF2B5EF4-FFF2-40B4-BE49-F238E27FC236}">
                <a16:creationId xmlns:a16="http://schemas.microsoft.com/office/drawing/2014/main" id="{49BF853F-772D-D4D5-3FFF-B0A6FEE93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14176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03756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87624" y="1412776"/>
            <a:ext cx="6624736" cy="4464496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lv-LV" sz="1800" b="1" dirty="0"/>
              <a:t>Cik saņem pārvaldnieks:</a:t>
            </a:r>
          </a:p>
          <a:p>
            <a:pPr lvl="1" algn="just"/>
            <a:r>
              <a:rPr lang="lv-LV" sz="1600" dirty="0"/>
              <a:t>administratīvie izdevumi</a:t>
            </a:r>
          </a:p>
          <a:p>
            <a:pPr lvl="1" algn="just"/>
            <a:r>
              <a:rPr lang="lv-LV" sz="1600" dirty="0"/>
              <a:t>mājas lietas kārtošana</a:t>
            </a:r>
          </a:p>
          <a:p>
            <a:pPr lvl="1" algn="just"/>
            <a:r>
              <a:rPr lang="lv-LV" sz="1600" dirty="0"/>
              <a:t>pārvaldīšanas atlīdzība</a:t>
            </a:r>
          </a:p>
          <a:p>
            <a:pPr lvl="1" algn="just"/>
            <a:r>
              <a:rPr lang="lv-LV" sz="1600" dirty="0"/>
              <a:t>peļņa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sz="1800" b="1" dirty="0"/>
              <a:t>Cik saņem dzīvojamā māja:</a:t>
            </a:r>
          </a:p>
          <a:p>
            <a:pPr lvl="1" algn="just"/>
            <a:r>
              <a:rPr lang="lv-LV" sz="1600" dirty="0"/>
              <a:t>Sanitārā kopšana</a:t>
            </a:r>
          </a:p>
          <a:p>
            <a:pPr lvl="1" algn="just"/>
            <a:r>
              <a:rPr lang="lv-LV" sz="1600" dirty="0"/>
              <a:t>Avārijas apkalpošana</a:t>
            </a:r>
          </a:p>
          <a:p>
            <a:pPr lvl="1" algn="just"/>
            <a:r>
              <a:rPr lang="lv-LV" sz="1600" dirty="0"/>
              <a:t>Juridiskie pakalpojumi</a:t>
            </a:r>
          </a:p>
          <a:p>
            <a:pPr lvl="1" algn="just"/>
            <a:r>
              <a:rPr lang="lv-LV" sz="1600" dirty="0"/>
              <a:t>Iekārtu un komunikāciju apsekošana, apkope un remonts</a:t>
            </a:r>
          </a:p>
          <a:p>
            <a:pPr lvl="1" algn="just"/>
            <a:r>
              <a:rPr lang="lv-LV" sz="1600" dirty="0"/>
              <a:t>Pārvaldīšanas darbu plānošana un finanšu uzskaite</a:t>
            </a:r>
          </a:p>
          <a:p>
            <a:pPr lvl="1" algn="just"/>
            <a:r>
              <a:rPr lang="lv-LV" sz="1600" dirty="0"/>
              <a:t>Neparedzētie remontdarbi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sz="1800" b="1" dirty="0"/>
              <a:t>Plānotie remontdarbi:</a:t>
            </a:r>
          </a:p>
          <a:p>
            <a:pPr lvl="1" algn="just"/>
            <a:r>
              <a:rPr lang="lv-LV" sz="1600" dirty="0"/>
              <a:t>Tiek veikti atbilstoši apstiprinātam remontdarbu plānam</a:t>
            </a:r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  <a:p>
            <a:pPr lvl="1" algn="just"/>
            <a:endParaRPr lang="lv-LV" sz="1600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B0007A6C-BE28-51DB-A05B-84C65868F81F}"/>
              </a:ext>
            </a:extLst>
          </p:cNvPr>
          <p:cNvSpPr txBox="1">
            <a:spLocks/>
          </p:cNvSpPr>
          <p:nvPr/>
        </p:nvSpPr>
        <p:spPr bwMode="auto">
          <a:xfrm>
            <a:off x="338336" y="341436"/>
            <a:ext cx="8805664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Pārvaldīšanas maksa</a:t>
            </a:r>
          </a:p>
        </p:txBody>
      </p:sp>
    </p:spTree>
    <p:extLst>
      <p:ext uri="{BB962C8B-B14F-4D97-AF65-F5344CB8AC3E}">
        <p14:creationId xmlns:p14="http://schemas.microsoft.com/office/powerpoint/2010/main" val="844052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92393B-E2F3-8F61-986E-08129AB320EC}"/>
              </a:ext>
            </a:extLst>
          </p:cNvPr>
          <p:cNvSpPr txBox="1">
            <a:spLocks/>
          </p:cNvSpPr>
          <p:nvPr/>
        </p:nvSpPr>
        <p:spPr bwMode="auto">
          <a:xfrm>
            <a:off x="338336" y="341436"/>
            <a:ext cx="8805664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Šodienas situācija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A52DE-873C-6069-0BA5-FD51D60FE52E}"/>
              </a:ext>
            </a:extLst>
          </p:cNvPr>
          <p:cNvSpPr txBox="1">
            <a:spLocks/>
          </p:cNvSpPr>
          <p:nvPr/>
        </p:nvSpPr>
        <p:spPr bwMode="auto">
          <a:xfrm>
            <a:off x="6609930" y="2132857"/>
            <a:ext cx="2232248" cy="47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lv-LV" sz="2000" b="1" kern="0" dirty="0"/>
              <a:t>PĀRVALDNIEKS</a:t>
            </a:r>
          </a:p>
        </p:txBody>
      </p:sp>
      <p:pic>
        <p:nvPicPr>
          <p:cNvPr id="10" name="Satura vietturis 9" descr="Ēka">
            <a:extLst>
              <a:ext uri="{FF2B5EF4-FFF2-40B4-BE49-F238E27FC236}">
                <a16:creationId xmlns:a16="http://schemas.microsoft.com/office/drawing/2014/main" id="{A85FB75A-7F35-4A27-4F1C-22A05A959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458" y="1816249"/>
            <a:ext cx="1346448" cy="1346448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CAD263-49FC-665D-D5B3-F58FF02B6B46}"/>
              </a:ext>
            </a:extLst>
          </p:cNvPr>
          <p:cNvSpPr txBox="1">
            <a:spLocks/>
          </p:cNvSpPr>
          <p:nvPr/>
        </p:nvSpPr>
        <p:spPr bwMode="auto">
          <a:xfrm>
            <a:off x="2843808" y="2123728"/>
            <a:ext cx="2232248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lv-LV" sz="2000" b="1" kern="0" dirty="0"/>
              <a:t>PAŠVALDĪBA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0B2F529-26D9-4726-1A6B-315EA63B6B87}"/>
              </a:ext>
            </a:extLst>
          </p:cNvPr>
          <p:cNvSpPr txBox="1">
            <a:spLocks/>
          </p:cNvSpPr>
          <p:nvPr/>
        </p:nvSpPr>
        <p:spPr bwMode="auto">
          <a:xfrm>
            <a:off x="3037758" y="2471695"/>
            <a:ext cx="2376264" cy="105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lv-LV" sz="1600" b="1" i="1" kern="0" dirty="0">
                <a:solidFill>
                  <a:srgbClr val="C00000"/>
                </a:solidFill>
              </a:rPr>
              <a:t>Pašvaldība nodrošina </a:t>
            </a:r>
            <a:r>
              <a:rPr lang="lv-LV" sz="1600" b="1" i="1" u="sng" kern="0" dirty="0">
                <a:solidFill>
                  <a:srgbClr val="C00000"/>
                </a:solidFill>
              </a:rPr>
              <a:t>komunālo pakalpojumu </a:t>
            </a:r>
            <a:r>
              <a:rPr lang="lv-LV" sz="1600" b="1" i="1" kern="0" dirty="0">
                <a:solidFill>
                  <a:srgbClr val="C00000"/>
                </a:solidFill>
              </a:rPr>
              <a:t>sniegšanu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49F185C-6FF4-415F-CD80-0C72A00E32CC}"/>
              </a:ext>
            </a:extLst>
          </p:cNvPr>
          <p:cNvSpPr txBox="1">
            <a:spLocks/>
          </p:cNvSpPr>
          <p:nvPr/>
        </p:nvSpPr>
        <p:spPr bwMode="auto">
          <a:xfrm>
            <a:off x="6455645" y="2629647"/>
            <a:ext cx="2376264" cy="56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lv-LV" sz="1600" b="1" i="1" kern="0" dirty="0">
                <a:solidFill>
                  <a:srgbClr val="C00000"/>
                </a:solidFill>
              </a:rPr>
              <a:t>Dažādi???</a:t>
            </a:r>
          </a:p>
        </p:txBody>
      </p:sp>
      <p:sp>
        <p:nvSpPr>
          <p:cNvPr id="15" name="Bultiņa: pa labi 14">
            <a:extLst>
              <a:ext uri="{FF2B5EF4-FFF2-40B4-BE49-F238E27FC236}">
                <a16:creationId xmlns:a16="http://schemas.microsoft.com/office/drawing/2014/main" id="{A63E3461-9CA1-E5BE-D455-561019497968}"/>
              </a:ext>
            </a:extLst>
          </p:cNvPr>
          <p:cNvSpPr/>
          <p:nvPr/>
        </p:nvSpPr>
        <p:spPr>
          <a:xfrm>
            <a:off x="2065860" y="2604521"/>
            <a:ext cx="1008112" cy="457199"/>
          </a:xfrm>
          <a:prstGeom prst="rightArrow">
            <a:avLst/>
          </a:prstGeom>
          <a:solidFill>
            <a:srgbClr val="435D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Bultiņa: pa labi 15">
            <a:extLst>
              <a:ext uri="{FF2B5EF4-FFF2-40B4-BE49-F238E27FC236}">
                <a16:creationId xmlns:a16="http://schemas.microsoft.com/office/drawing/2014/main" id="{9FB3983E-F5BB-4EDB-4BED-9FB7F4181793}"/>
              </a:ext>
            </a:extLst>
          </p:cNvPr>
          <p:cNvSpPr/>
          <p:nvPr/>
        </p:nvSpPr>
        <p:spPr>
          <a:xfrm>
            <a:off x="5447533" y="2629648"/>
            <a:ext cx="1008112" cy="457199"/>
          </a:xfrm>
          <a:prstGeom prst="rightArrow">
            <a:avLst/>
          </a:prstGeom>
          <a:solidFill>
            <a:srgbClr val="435D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307AA4E-0AA6-BE2E-B89E-B41A08D64241}"/>
              </a:ext>
            </a:extLst>
          </p:cNvPr>
          <p:cNvSpPr txBox="1">
            <a:spLocks/>
          </p:cNvSpPr>
          <p:nvPr/>
        </p:nvSpPr>
        <p:spPr bwMode="auto">
          <a:xfrm>
            <a:off x="6732240" y="5218513"/>
            <a:ext cx="2232248" cy="47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lv-LV" sz="2000" b="1" kern="0" dirty="0"/>
              <a:t>PĀRVALDNIEKS</a:t>
            </a:r>
          </a:p>
        </p:txBody>
      </p:sp>
      <p:pic>
        <p:nvPicPr>
          <p:cNvPr id="18" name="Satura vietturis 9" descr="Ēka">
            <a:extLst>
              <a:ext uri="{FF2B5EF4-FFF2-40B4-BE49-F238E27FC236}">
                <a16:creationId xmlns:a16="http://schemas.microsoft.com/office/drawing/2014/main" id="{93BEE781-645E-E0D2-D613-D803E7592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11560" y="4349059"/>
            <a:ext cx="1346448" cy="134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743D295-DF9D-019C-6E6D-2A3BC74EF1B5}"/>
              </a:ext>
            </a:extLst>
          </p:cNvPr>
          <p:cNvSpPr txBox="1">
            <a:spLocks/>
          </p:cNvSpPr>
          <p:nvPr/>
        </p:nvSpPr>
        <p:spPr bwMode="auto">
          <a:xfrm>
            <a:off x="3159277" y="5099754"/>
            <a:ext cx="2376264" cy="56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lv-LV" sz="1600" b="1" i="1" kern="0" dirty="0">
                <a:solidFill>
                  <a:srgbClr val="435D1D"/>
                </a:solidFill>
              </a:rPr>
              <a:t>Dzīvokļu īpašnieki </a:t>
            </a:r>
            <a:r>
              <a:rPr lang="lv-LV" sz="1600" b="1" i="1" kern="0" dirty="0">
                <a:solidFill>
                  <a:srgbClr val="C00000"/>
                </a:solidFill>
              </a:rPr>
              <a:t>PAŠI izvēlas Pārvaldnieku </a:t>
            </a:r>
          </a:p>
        </p:txBody>
      </p:sp>
      <p:sp>
        <p:nvSpPr>
          <p:cNvPr id="22" name="Bultiņa: pa labi 21">
            <a:extLst>
              <a:ext uri="{FF2B5EF4-FFF2-40B4-BE49-F238E27FC236}">
                <a16:creationId xmlns:a16="http://schemas.microsoft.com/office/drawing/2014/main" id="{8B8A29A5-3E11-DCA6-3ADB-22E88E8D9E66}"/>
              </a:ext>
            </a:extLst>
          </p:cNvPr>
          <p:cNvSpPr/>
          <p:nvPr/>
        </p:nvSpPr>
        <p:spPr>
          <a:xfrm>
            <a:off x="2153868" y="5108757"/>
            <a:ext cx="1008112" cy="457199"/>
          </a:xfrm>
          <a:prstGeom prst="rightArrow">
            <a:avLst/>
          </a:prstGeom>
          <a:solidFill>
            <a:srgbClr val="435D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Bultiņa: pa labi 22">
            <a:extLst>
              <a:ext uri="{FF2B5EF4-FFF2-40B4-BE49-F238E27FC236}">
                <a16:creationId xmlns:a16="http://schemas.microsoft.com/office/drawing/2014/main" id="{FE4D2317-EED6-30FF-FD35-893BE24F2BAB}"/>
              </a:ext>
            </a:extLst>
          </p:cNvPr>
          <p:cNvSpPr/>
          <p:nvPr/>
        </p:nvSpPr>
        <p:spPr>
          <a:xfrm>
            <a:off x="5535541" y="5133884"/>
            <a:ext cx="1008112" cy="457199"/>
          </a:xfrm>
          <a:prstGeom prst="rightArrow">
            <a:avLst/>
          </a:prstGeom>
          <a:solidFill>
            <a:srgbClr val="435D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69D9A73-F82B-569B-EA68-A683196C6BBB}"/>
              </a:ext>
            </a:extLst>
          </p:cNvPr>
          <p:cNvSpPr txBox="1">
            <a:spLocks/>
          </p:cNvSpPr>
          <p:nvPr/>
        </p:nvSpPr>
        <p:spPr bwMode="auto">
          <a:xfrm>
            <a:off x="3073972" y="5967653"/>
            <a:ext cx="3290820" cy="66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lv-LV" sz="2000" b="1" kern="0" dirty="0"/>
              <a:t>PAŠVALDĪBA </a:t>
            </a:r>
            <a:r>
              <a:rPr lang="lv-LV" sz="1600" b="1" i="1" kern="0" dirty="0">
                <a:solidFill>
                  <a:srgbClr val="C00000"/>
                </a:solidFill>
              </a:rPr>
              <a:t>sniedz atbalsta mehānismus un konsultē</a:t>
            </a:r>
            <a:endParaRPr lang="lv-LV" sz="2000" b="1" i="1" kern="0" dirty="0">
              <a:solidFill>
                <a:srgbClr val="C00000"/>
              </a:solidFill>
            </a:endParaRPr>
          </a:p>
        </p:txBody>
      </p:sp>
      <p:sp>
        <p:nvSpPr>
          <p:cNvPr id="32" name="Runas burbulis: taisnstūrveida 31">
            <a:extLst>
              <a:ext uri="{FF2B5EF4-FFF2-40B4-BE49-F238E27FC236}">
                <a16:creationId xmlns:a16="http://schemas.microsoft.com/office/drawing/2014/main" id="{CF0262BE-046A-C8DF-CAA2-57224A94A9FC}"/>
              </a:ext>
            </a:extLst>
          </p:cNvPr>
          <p:cNvSpPr/>
          <p:nvPr/>
        </p:nvSpPr>
        <p:spPr>
          <a:xfrm>
            <a:off x="2569916" y="932375"/>
            <a:ext cx="2376264" cy="761015"/>
          </a:xfrm>
          <a:prstGeom prst="wedgeRectCallo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rgbClr val="C00000"/>
                </a:solidFill>
              </a:rPr>
              <a:t>NEPAREIZI</a:t>
            </a:r>
          </a:p>
        </p:txBody>
      </p:sp>
      <p:sp>
        <p:nvSpPr>
          <p:cNvPr id="33" name="Runas burbulis: taisnstūrveida 32">
            <a:extLst>
              <a:ext uri="{FF2B5EF4-FFF2-40B4-BE49-F238E27FC236}">
                <a16:creationId xmlns:a16="http://schemas.microsoft.com/office/drawing/2014/main" id="{85A63A18-E053-2FA2-F3E8-235CDD465573}"/>
              </a:ext>
            </a:extLst>
          </p:cNvPr>
          <p:cNvSpPr/>
          <p:nvPr/>
        </p:nvSpPr>
        <p:spPr>
          <a:xfrm>
            <a:off x="2569916" y="3769268"/>
            <a:ext cx="2376264" cy="76101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rgbClr val="C00000"/>
                </a:solidFill>
              </a:rPr>
              <a:t>PAREIZI</a:t>
            </a:r>
          </a:p>
        </p:txBody>
      </p:sp>
      <p:sp>
        <p:nvSpPr>
          <p:cNvPr id="34" name="Bultiņa: pa labi 33">
            <a:extLst>
              <a:ext uri="{FF2B5EF4-FFF2-40B4-BE49-F238E27FC236}">
                <a16:creationId xmlns:a16="http://schemas.microsoft.com/office/drawing/2014/main" id="{3B5430CB-E389-FFAB-41A4-2A38314B9683}"/>
              </a:ext>
            </a:extLst>
          </p:cNvPr>
          <p:cNvSpPr/>
          <p:nvPr/>
        </p:nvSpPr>
        <p:spPr>
          <a:xfrm rot="12452764">
            <a:off x="1867165" y="5811058"/>
            <a:ext cx="1162397" cy="476994"/>
          </a:xfrm>
          <a:prstGeom prst="rightArrow">
            <a:avLst/>
          </a:prstGeom>
          <a:solidFill>
            <a:srgbClr val="435D1D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09378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65FC3C-E975-7C55-40C1-741A419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3600" b="1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Svarīgi zināt! - normatīvā bāze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E9AADD1-39C1-A74D-F417-6769495B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06490"/>
          </a:xfrm>
        </p:spPr>
        <p:txBody>
          <a:bodyPr/>
          <a:lstStyle/>
          <a:p>
            <a:pPr algn="just">
              <a:buAutoNum type="arabicPeriod"/>
            </a:pPr>
            <a:r>
              <a:rPr lang="lv-LV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Dzīvojamo māju pārvaldīšanas likums</a:t>
            </a:r>
          </a:p>
          <a:p>
            <a:pPr marL="0" indent="0" algn="just">
              <a:buNone/>
            </a:pPr>
            <a:endParaRPr lang="lv-LV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Uz tiesību akta izdotie </a:t>
            </a:r>
            <a:r>
              <a:rPr lang="lv-LV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MK noteikumi</a:t>
            </a:r>
            <a:r>
              <a:rPr lang="lv-LV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lv-LV" sz="1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FontTx/>
              <a:buAutoNum type="arabicPeriod"/>
            </a:pPr>
            <a:r>
              <a:rPr lang="lv-LV" sz="1600" dirty="0">
                <a:ea typeface="Calibri" panose="020F0502020204030204" pitchFamily="34" charset="0"/>
                <a:cs typeface="Times New Roman" panose="02020603050405020304" pitchFamily="18" charset="0"/>
              </a:rPr>
              <a:t>MK noteikumi Nr. 343 «Dzīvojamo māju pārvaldnieku reģistra vešanas un aktualizēšanas noteikumi»;</a:t>
            </a:r>
          </a:p>
          <a:p>
            <a:pPr lvl="1" algn="just">
              <a:buFontTx/>
              <a:buAutoNum type="arabicPeriod"/>
            </a:pPr>
            <a:r>
              <a:rPr lang="lv-LV" sz="1600" dirty="0">
                <a:ea typeface="Calibri" panose="020F0502020204030204" pitchFamily="34" charset="0"/>
                <a:cs typeface="Times New Roman" panose="02020603050405020304" pitchFamily="18" charset="0"/>
              </a:rPr>
              <a:t>MK noteikumi Nr. 524 «Kārtība, kādā nosaka, aprēķina un uzskaita katra dzīvojamās mājas īpašnieka maksājamo daļu par dzīvojamās mājas uzturēšanai nepieciešamajiem pakalpojumiem»;</a:t>
            </a:r>
          </a:p>
          <a:p>
            <a:pPr lvl="1" algn="just">
              <a:buFontTx/>
              <a:buAutoNum type="arabicPeriod"/>
            </a:pPr>
            <a:r>
              <a:rPr lang="lv-LV" sz="1600" dirty="0">
                <a:ea typeface="Calibri" panose="020F0502020204030204" pitchFamily="34" charset="0"/>
                <a:cs typeface="Times New Roman" panose="02020603050405020304" pitchFamily="18" charset="0"/>
              </a:rPr>
              <a:t>MK noteikumi Nr. 905 «Kārtība, kādā tiek plānotas un organizētas ar dzīvojamās mājas renovāciju un rekonstrukciju saistītās darbības»;</a:t>
            </a:r>
          </a:p>
          <a:p>
            <a:pPr lvl="1" algn="just">
              <a:buFontTx/>
              <a:buAutoNum type="arabicPeriod"/>
            </a:pPr>
            <a:r>
              <a:rPr lang="lv-LV" sz="1600" dirty="0">
                <a:ea typeface="Calibri" panose="020F0502020204030204" pitchFamily="34" charset="0"/>
                <a:cs typeface="Times New Roman" panose="02020603050405020304" pitchFamily="18" charset="0"/>
              </a:rPr>
              <a:t>MK noteikumi Nr. 906 «Dzīvojamās mājas sanitārās apkopes noteikumi»;</a:t>
            </a:r>
          </a:p>
          <a:p>
            <a:pPr lvl="1" algn="just">
              <a:buFontTx/>
              <a:buAutoNum type="arabicPeriod"/>
            </a:pPr>
            <a:r>
              <a:rPr lang="lv-LV" sz="1600" dirty="0">
                <a:ea typeface="Calibri" panose="020F0502020204030204" pitchFamily="34" charset="0"/>
                <a:cs typeface="Times New Roman" panose="02020603050405020304" pitchFamily="18" charset="0"/>
              </a:rPr>
              <a:t>MK noteikumi Nr. 907 «Noteikumi par dzīvojamās mājas apsekošanu, tehnisko apkopi un kārtējo remontu».</a:t>
            </a:r>
          </a:p>
          <a:p>
            <a:pPr lvl="1" algn="just">
              <a:buAutoNum type="arabicPeriod"/>
            </a:pPr>
            <a:endParaRPr lang="lv-LV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2. Dzīvokļa īpašuma likums</a:t>
            </a:r>
            <a:endParaRPr lang="lv-LV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21519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65FC3C-E975-7C55-40C1-741A419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3600" b="1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Svarīgi zināt! - informācijai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E9AADD1-39C1-A74D-F417-6769495B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pPr marL="0" lvl="0" indent="0" algn="just">
              <a:buNone/>
            </a:pPr>
            <a:r>
              <a:rPr lang="lv-LV" sz="1800" b="1" dirty="0">
                <a:ea typeface="Times New Roman" panose="02020603050405020304" pitchFamily="18" charset="0"/>
              </a:rPr>
              <a:t>Informācija par daudzdzīvokļu dzīvojamo māju pārvaldīšanu atrodama:</a:t>
            </a:r>
          </a:p>
          <a:p>
            <a:pPr marL="0" lvl="0" indent="0" algn="just">
              <a:buNone/>
            </a:pPr>
            <a:endParaRPr lang="lv-LV" sz="1800" b="1" dirty="0">
              <a:effectLst/>
              <a:ea typeface="Times New Roman" panose="02020603050405020304" pitchFamily="18" charset="0"/>
              <a:hlinkClick r:id="rId2"/>
            </a:endParaRPr>
          </a:p>
          <a:p>
            <a:pPr marL="0" lvl="0" indent="0" algn="just">
              <a:buNone/>
            </a:pPr>
            <a:r>
              <a:rPr lang="lv-LV" sz="1800" b="1" dirty="0">
                <a:effectLst/>
                <a:ea typeface="Times New Roman" panose="02020603050405020304" pitchFamily="18" charset="0"/>
                <a:hlinkClick r:id="rId2"/>
              </a:rPr>
              <a:t>WWW.TUKUMS.LV</a:t>
            </a:r>
            <a:r>
              <a:rPr lang="lv-LV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lv-LV" sz="1800" b="1" dirty="0">
                <a:ea typeface="Times New Roman" panose="02020603050405020304" pitchFamily="18" charset="0"/>
              </a:rPr>
              <a:t>	</a:t>
            </a:r>
          </a:p>
          <a:p>
            <a:pPr marL="0" lvl="0" indent="0" algn="just">
              <a:buNone/>
            </a:pPr>
            <a:r>
              <a:rPr lang="lv-LV" sz="1800" b="1" dirty="0">
                <a:ea typeface="Times New Roman" panose="02020603050405020304" pitchFamily="18" charset="0"/>
              </a:rPr>
              <a:t>	</a:t>
            </a:r>
          </a:p>
          <a:p>
            <a:pPr marL="0" lvl="0" indent="0" algn="just">
              <a:buNone/>
            </a:pPr>
            <a:r>
              <a:rPr lang="lv-LV" sz="1800" b="1" dirty="0">
                <a:ea typeface="Times New Roman" panose="02020603050405020304" pitchFamily="18" charset="0"/>
              </a:rPr>
              <a:t>	Aktuāli	</a:t>
            </a:r>
          </a:p>
          <a:p>
            <a:pPr marL="0" lvl="0" indent="0" algn="just">
              <a:buNone/>
            </a:pPr>
            <a:endParaRPr lang="lv-LV" sz="1800" b="1" dirty="0"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lv-LV" sz="1800" b="1" dirty="0">
                <a:ea typeface="Times New Roman" panose="02020603050405020304" pitchFamily="18" charset="0"/>
              </a:rPr>
              <a:t>	</a:t>
            </a:r>
          </a:p>
          <a:p>
            <a:pPr marL="0" lvl="0" indent="0" algn="just">
              <a:buNone/>
            </a:pPr>
            <a:r>
              <a:rPr lang="lv-LV" sz="1800" b="1" dirty="0">
                <a:ea typeface="Times New Roman" panose="02020603050405020304" pitchFamily="18" charset="0"/>
              </a:rPr>
              <a:t>	Daudzdzīvokļu dzīvojamo</a:t>
            </a:r>
          </a:p>
          <a:p>
            <a:pPr marL="0" lvl="0" indent="0" algn="just">
              <a:buNone/>
            </a:pPr>
            <a:r>
              <a:rPr lang="lv-LV" sz="1800" b="1" dirty="0">
                <a:ea typeface="Times New Roman" panose="02020603050405020304" pitchFamily="18" charset="0"/>
              </a:rPr>
              <a:t>	 māju pārvaldīšana</a:t>
            </a:r>
            <a:endParaRPr lang="lv-LV" sz="1800" dirty="0">
              <a:effectLst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lv-LV" sz="1800" dirty="0">
              <a:effectLst/>
              <a:ea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Grafika 7" descr="Bultiņa, viegli ieliekta">
            <a:extLst>
              <a:ext uri="{FF2B5EF4-FFF2-40B4-BE49-F238E27FC236}">
                <a16:creationId xmlns:a16="http://schemas.microsoft.com/office/drawing/2014/main" id="{56E06885-36C3-BC6B-F93F-CB850579B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744" y="3154862"/>
            <a:ext cx="914400" cy="914400"/>
          </a:xfrm>
          <a:prstGeom prst="rect">
            <a:avLst/>
          </a:prstGeom>
        </p:spPr>
      </p:pic>
      <p:pic>
        <p:nvPicPr>
          <p:cNvPr id="9" name="Grafika 8" descr="Bultiņa, viegli ieliekta">
            <a:extLst>
              <a:ext uri="{FF2B5EF4-FFF2-40B4-BE49-F238E27FC236}">
                <a16:creationId xmlns:a16="http://schemas.microsoft.com/office/drawing/2014/main" id="{E9D48C72-4005-3BE0-521B-D66E2C221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399447"/>
            <a:ext cx="914400" cy="914400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F5EAA541-2658-5C59-EBAB-0C6A205FA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422" y="1988840"/>
            <a:ext cx="2967517" cy="4698568"/>
          </a:xfrm>
          <a:prstGeom prst="rect">
            <a:avLst/>
          </a:prstGeom>
        </p:spPr>
      </p:pic>
      <p:pic>
        <p:nvPicPr>
          <p:cNvPr id="10" name="Grafika 9" descr="Bultiņa, taisna">
            <a:extLst>
              <a:ext uri="{FF2B5EF4-FFF2-40B4-BE49-F238E27FC236}">
                <a16:creationId xmlns:a16="http://schemas.microsoft.com/office/drawing/2014/main" id="{52B02BE0-952C-DA77-F574-797D37A94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75739" y="42713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5200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043608" y="1484784"/>
            <a:ext cx="7272338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4000" b="1" dirty="0">
                <a:solidFill>
                  <a:srgbClr val="00874B"/>
                </a:solidFill>
                <a:latin typeface="+mn-lt"/>
              </a:rPr>
              <a:t>Par iespēju izpirkt mājai funkcionāli nepieciešamo zemi privatizēto DDzM dzīvokļu īpašniekiem </a:t>
            </a:r>
          </a:p>
          <a:p>
            <a:pPr lvl="0" algn="just">
              <a:buNone/>
            </a:pPr>
            <a:endParaRPr lang="lv-LV" sz="2000" kern="0" dirty="0">
              <a:solidFill>
                <a:srgbClr val="000000"/>
              </a:solidFill>
              <a:latin typeface="Candara" panose="020E0502030303020204"/>
            </a:endParaRPr>
          </a:p>
          <a:p>
            <a:pPr lvl="0" algn="just">
              <a:buNone/>
            </a:pPr>
            <a:endParaRPr lang="lv-LV" sz="2000" kern="0" dirty="0">
              <a:solidFill>
                <a:srgbClr val="000000"/>
              </a:solidFill>
              <a:latin typeface="Candara" panose="020E0502030303020204"/>
            </a:endParaRPr>
          </a:p>
          <a:p>
            <a:pPr lvl="0" algn="just">
              <a:buNone/>
            </a:pPr>
            <a:r>
              <a:rPr lang="lv-LV" sz="2000" kern="0" dirty="0">
                <a:solidFill>
                  <a:srgbClr val="000000"/>
                </a:solidFill>
                <a:latin typeface="Candara" panose="020E0502030303020204"/>
              </a:rPr>
              <a:t>Likums</a:t>
            </a:r>
          </a:p>
          <a:p>
            <a:pPr lvl="0" algn="just">
              <a:buNone/>
            </a:pPr>
            <a:r>
              <a:rPr lang="lv-LV" sz="2000" b="1" i="1" kern="0" dirty="0">
                <a:solidFill>
                  <a:srgbClr val="3E7259"/>
                </a:solidFill>
                <a:latin typeface="Candara" panose="020E0502030303020204"/>
              </a:rPr>
              <a:t>Piespiedu dalītā īpašuma privatizētajās daudzdzīvokļu mājās izbeigšanas likums</a:t>
            </a:r>
            <a:r>
              <a:rPr lang="lv-LV" sz="2000" kern="0" dirty="0">
                <a:solidFill>
                  <a:srgbClr val="000000"/>
                </a:solidFill>
                <a:latin typeface="Candara" panose="020E0502030303020204"/>
              </a:rPr>
              <a:t>, </a:t>
            </a:r>
            <a:r>
              <a:rPr lang="lv-LV" sz="1600" kern="0" dirty="0">
                <a:solidFill>
                  <a:srgbClr val="000000"/>
                </a:solidFill>
                <a:latin typeface="Candara" panose="020E0502030303020204"/>
              </a:rPr>
              <a:t> spēkā no 2023. gada 1. janvārī.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lv-LV" altLang="lv-LV" sz="4000" b="1" dirty="0">
              <a:solidFill>
                <a:srgbClr val="00874B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4000" b="1" dirty="0">
                <a:solidFill>
                  <a:srgbClr val="00874B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292953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4539-677C-93EE-C2F8-0E33EECC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/>
          <a:lstStyle/>
          <a:p>
            <a:pPr marL="0" indent="0" algn="just">
              <a:buNone/>
            </a:pPr>
            <a:r>
              <a:rPr lang="lv-LV" sz="1800" dirty="0"/>
              <a:t>1. </a:t>
            </a:r>
            <a:r>
              <a:rPr lang="lv-LV" sz="1800" b="1" u="sng" dirty="0">
                <a:solidFill>
                  <a:srgbClr val="3E7259"/>
                </a:solidFill>
              </a:rPr>
              <a:t>2022. gada novembrī 2023. gada marts </a:t>
            </a:r>
            <a:r>
              <a:rPr lang="lv-LV" sz="1800" dirty="0"/>
              <a:t>informatīvo tikšanās cikls ar Tukuma pilsētas daudzdzīvokļu māju dzīvokļu īpašniekiem, lai informētu par dzīvojamo māju pārvaldīšanas un apsaimniekošanas jautājumiem un to, kā izdevīgāk apsaimniekot savu īpašumu. (9 tikšanās)  </a:t>
            </a:r>
            <a:r>
              <a:rPr lang="lv-LV" sz="1800" b="1" i="1" dirty="0">
                <a:solidFill>
                  <a:srgbClr val="C00000"/>
                </a:solidFill>
              </a:rPr>
              <a:t>Rezultāts</a:t>
            </a:r>
            <a:r>
              <a:rPr lang="lv-LV" sz="1800" dirty="0"/>
              <a:t> – </a:t>
            </a:r>
            <a:r>
              <a:rPr lang="lv-LV" sz="1800" b="1" dirty="0"/>
              <a:t>18 </a:t>
            </a:r>
            <a:r>
              <a:rPr lang="lv-LV" sz="1800" b="1" dirty="0" err="1"/>
              <a:t>DDzM</a:t>
            </a:r>
            <a:r>
              <a:rPr lang="lv-LV" sz="1800" b="1" dirty="0"/>
              <a:t> </a:t>
            </a:r>
            <a:r>
              <a:rPr lang="lv-LV" sz="1800" dirty="0"/>
              <a:t>noslēgušas Pārvaldīšanas līgumus</a:t>
            </a:r>
          </a:p>
          <a:p>
            <a:pPr algn="just">
              <a:buAutoNum type="arabicPeriod"/>
            </a:pPr>
            <a:endParaRPr lang="lv-LV" sz="1800" dirty="0"/>
          </a:p>
          <a:p>
            <a:pPr marL="0" indent="0" algn="just">
              <a:buNone/>
            </a:pPr>
            <a:r>
              <a:rPr lang="lv-LV" sz="1800" dirty="0"/>
              <a:t>2.  </a:t>
            </a:r>
            <a:r>
              <a:rPr lang="lv-LV" sz="1800" b="1" u="sng" dirty="0">
                <a:solidFill>
                  <a:srgbClr val="3E7259"/>
                </a:solidFill>
              </a:rPr>
              <a:t>2022. gada novembris - maijs </a:t>
            </a:r>
            <a:r>
              <a:rPr lang="lv-LV" sz="1800" dirty="0"/>
              <a:t>– Lapmežciems (3 tikšanās) </a:t>
            </a:r>
            <a:r>
              <a:rPr lang="lv-LV" sz="1800" b="1" i="1" dirty="0">
                <a:solidFill>
                  <a:srgbClr val="C00000"/>
                </a:solidFill>
              </a:rPr>
              <a:t>Rezultāts</a:t>
            </a:r>
            <a:r>
              <a:rPr lang="lv-LV" sz="1800" dirty="0"/>
              <a:t> – SIA «Tukuma ūdens» un SIA «Tukuma siltums» pārņēma pakalpojumus no likvidējamā uzņēmuma SIA «Krants». Līgumi pirms tam par pārvaldīšanu mājām nebija. Uz doto brīdi ir </a:t>
            </a:r>
            <a:r>
              <a:rPr lang="lv-LV" sz="1800" b="1" dirty="0"/>
              <a:t>6 </a:t>
            </a:r>
            <a:r>
              <a:rPr lang="lv-LV" sz="1800" b="1" dirty="0" err="1"/>
              <a:t>DDzM</a:t>
            </a:r>
            <a:r>
              <a:rPr lang="lv-LV" sz="1800" b="1" dirty="0"/>
              <a:t> </a:t>
            </a:r>
            <a:r>
              <a:rPr lang="lv-LV" sz="1800" dirty="0"/>
              <a:t>noslēgušas Pārvaldīšanas līgumus</a:t>
            </a:r>
          </a:p>
          <a:p>
            <a:pPr marL="0" indent="0" algn="just">
              <a:buNone/>
            </a:pPr>
            <a:endParaRPr lang="lv-LV" sz="1800" dirty="0"/>
          </a:p>
          <a:p>
            <a:pPr marL="0" indent="0" algn="just">
              <a:buNone/>
            </a:pPr>
            <a:r>
              <a:rPr lang="lv-LV" sz="1800" dirty="0"/>
              <a:t>3.  </a:t>
            </a:r>
            <a:r>
              <a:rPr lang="lv-LV" sz="1800" b="1" u="sng" dirty="0">
                <a:solidFill>
                  <a:srgbClr val="3E7259"/>
                </a:solidFill>
              </a:rPr>
              <a:t>2023. gada maijs - septembris </a:t>
            </a:r>
            <a:r>
              <a:rPr lang="lv-LV" sz="1800" dirty="0"/>
              <a:t>– Jaunpils (2 tikšanās) </a:t>
            </a:r>
            <a:r>
              <a:rPr lang="lv-LV" sz="1800" b="1" i="1" dirty="0">
                <a:solidFill>
                  <a:srgbClr val="C00000"/>
                </a:solidFill>
              </a:rPr>
              <a:t>Rezultāts</a:t>
            </a:r>
            <a:r>
              <a:rPr lang="lv-LV" sz="1800" dirty="0"/>
              <a:t> – SIA «Jaunpils KP» pakalpojumus pārņem SIA «Tukuma ūdens» un SIA «Tukuma siltums», procesā, mājas konsultējas un slēdz pārvaldīšanas līgumus ar biedrībām, SIA «Tilde», SIA «Kurzemes nami».</a:t>
            </a:r>
          </a:p>
          <a:p>
            <a:pPr marL="0" indent="0" algn="just">
              <a:buNone/>
            </a:pPr>
            <a:endParaRPr lang="lv-LV" sz="1600" dirty="0"/>
          </a:p>
        </p:txBody>
      </p:sp>
      <p:sp>
        <p:nvSpPr>
          <p:cNvPr id="7" name="Virsraksts 1">
            <a:extLst>
              <a:ext uri="{FF2B5EF4-FFF2-40B4-BE49-F238E27FC236}">
                <a16:creationId xmlns:a16="http://schemas.microsoft.com/office/drawing/2014/main" id="{7884F125-F4DA-2BED-23FC-D0D835386E45}"/>
              </a:ext>
            </a:extLst>
          </p:cNvPr>
          <p:cNvSpPr txBox="1">
            <a:spLocks/>
          </p:cNvSpPr>
          <p:nvPr/>
        </p:nvSpPr>
        <p:spPr bwMode="auto">
          <a:xfrm>
            <a:off x="457200" y="322760"/>
            <a:ext cx="8229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Kas paveikts Novada līmenī?</a:t>
            </a:r>
          </a:p>
        </p:txBody>
      </p:sp>
    </p:spTree>
    <p:extLst>
      <p:ext uri="{BB962C8B-B14F-4D97-AF65-F5344CB8AC3E}">
        <p14:creationId xmlns:p14="http://schemas.microsoft.com/office/powerpoint/2010/main" val="4171884178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4539-677C-93EE-C2F8-0E33EECC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157592" cy="5373216"/>
          </a:xfrm>
        </p:spPr>
        <p:txBody>
          <a:bodyPr/>
          <a:lstStyle/>
          <a:p>
            <a:pPr marL="0" indent="0" algn="just">
              <a:buNone/>
            </a:pPr>
            <a:r>
              <a:rPr lang="lv-LV" sz="2400" b="1" dirty="0">
                <a:cs typeface="Times New Roman" panose="02020603050405020304" pitchFamily="18" charset="0"/>
              </a:rPr>
              <a:t>Dzīvokļu īpašnieki  (turpmāk – </a:t>
            </a:r>
            <a:r>
              <a:rPr lang="lv-LV" sz="2400" b="1" dirty="0" err="1">
                <a:cs typeface="Times New Roman" panose="02020603050405020304" pitchFamily="18" charset="0"/>
              </a:rPr>
              <a:t>DzĪ</a:t>
            </a:r>
            <a:r>
              <a:rPr lang="lv-LV" sz="2400" b="1" dirty="0">
                <a:cs typeface="Times New Roman" panose="02020603050405020304" pitchFamily="18" charset="0"/>
              </a:rPr>
              <a:t>) </a:t>
            </a:r>
            <a:r>
              <a:rPr lang="lv-LV" sz="2000" u="sng" dirty="0">
                <a:cs typeface="Times New Roman" panose="02020603050405020304" pitchFamily="18" charset="0"/>
              </a:rPr>
              <a:t>daudzdzīvokļu mājās</a:t>
            </a:r>
            <a:r>
              <a:rPr lang="lv-LV" sz="2000" dirty="0">
                <a:cs typeface="Times New Roman" panose="02020603050405020304" pitchFamily="18" charset="0"/>
              </a:rPr>
              <a:t>, kuras atrodas uz </a:t>
            </a:r>
            <a:r>
              <a:rPr lang="lv-LV" sz="2000" u="sng" dirty="0">
                <a:cs typeface="Times New Roman" panose="02020603050405020304" pitchFamily="18" charset="0"/>
              </a:rPr>
              <a:t>citai personai piederošas zemes</a:t>
            </a:r>
            <a:r>
              <a:rPr lang="lv-LV" sz="2000" dirty="0">
                <a:cs typeface="Times New Roman" panose="02020603050405020304" pitchFamily="18" charset="0"/>
              </a:rPr>
              <a:t>, un pastāvot piespiedu dalītajam īpašumam - </a:t>
            </a:r>
            <a:r>
              <a:rPr lang="lv-LV" sz="2000" b="1" dirty="0">
                <a:solidFill>
                  <a:srgbClr val="00874B"/>
                </a:solidFill>
                <a:cs typeface="Times New Roman" panose="02020603050405020304" pitchFamily="18" charset="0"/>
              </a:rPr>
              <a:t>var izpirkt mājai funkcionāli nepieciešamo zemi</a:t>
            </a:r>
            <a:r>
              <a:rPr lang="lv-LV" sz="2000" dirty="0">
                <a:solidFill>
                  <a:srgbClr val="00874B"/>
                </a:solidFill>
                <a:cs typeface="Times New Roman" panose="02020603050405020304" pitchFamily="18" charset="0"/>
              </a:rPr>
              <a:t>. </a:t>
            </a:r>
            <a:endParaRPr lang="en-US" sz="1400" dirty="0">
              <a:solidFill>
                <a:srgbClr val="00874B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000" dirty="0">
                <a:solidFill>
                  <a:srgbClr val="2D294E"/>
                </a:solidFill>
                <a:cs typeface="Times New Roman" panose="02020603050405020304" pitchFamily="18" charset="0"/>
              </a:rPr>
              <a:t>Neattiecas uz valstij vai pašvaldībai piederošo vai piekritīgo zemi, kas pilnībā vai daļā sakrīt ar daudzdzīvokļu dzīvojamai mājai noteikto funkcionāli nepieciešamo zemi. ( </a:t>
            </a:r>
            <a:r>
              <a:rPr lang="lv-LV" sz="2000" i="1" dirty="0">
                <a:solidFill>
                  <a:srgbClr val="2D294E"/>
                </a:solidFill>
                <a:cs typeface="Times New Roman" panose="02020603050405020304" pitchFamily="18" charset="0"/>
              </a:rPr>
              <a:t>Pašvaldības vai valsts zemi izpirkt  nevar šī likuma izpratnē) </a:t>
            </a:r>
            <a:r>
              <a:rPr lang="lv-LV" sz="2000" dirty="0">
                <a:solidFill>
                  <a:srgbClr val="2D294E"/>
                </a:solidFill>
                <a:cs typeface="Times New Roman" panose="02020603050405020304" pitchFamily="18" charset="0"/>
              </a:rPr>
              <a:t>un</a:t>
            </a:r>
            <a:r>
              <a:rPr lang="lv-LV" sz="2000" i="1" dirty="0">
                <a:solidFill>
                  <a:srgbClr val="2D294E"/>
                </a:solidFill>
                <a:cs typeface="Times New Roman" panose="02020603050405020304" pitchFamily="18" charset="0"/>
              </a:rPr>
              <a:t> </a:t>
            </a:r>
            <a:r>
              <a:rPr lang="lv-LV" sz="2000" dirty="0">
                <a:cs typeface="Times New Roman" panose="02020603050405020304" pitchFamily="18" charset="0"/>
              </a:rPr>
              <a:t>neattiecas uz zemi, kura iegūta pēc dzīvojamās mājas nodošanas privatizācijā.</a:t>
            </a:r>
          </a:p>
          <a:p>
            <a:pPr marL="0" indent="0" algn="just">
              <a:buNone/>
            </a:pPr>
            <a:r>
              <a:rPr lang="lv-LV" sz="2400" b="1" dirty="0">
                <a:cs typeface="Times New Roman" panose="02020603050405020304" pitchFamily="18" charset="0"/>
              </a:rPr>
              <a:t>Noteikumi, kuriem jāizpildas, lai </a:t>
            </a:r>
            <a:r>
              <a:rPr lang="lv-LV" sz="2400" b="1" dirty="0" err="1">
                <a:cs typeface="Times New Roman" panose="02020603050405020304" pitchFamily="18" charset="0"/>
              </a:rPr>
              <a:t>DzĪ</a:t>
            </a:r>
            <a:r>
              <a:rPr lang="lv-LV" sz="2400" b="1" dirty="0">
                <a:cs typeface="Times New Roman" panose="02020603050405020304" pitchFamily="18" charset="0"/>
              </a:rPr>
              <a:t> lemtu par zemes atsavināšanas procesa uzsākšanu:</a:t>
            </a:r>
          </a:p>
          <a:p>
            <a:pPr marL="0" indent="0" algn="just">
              <a:buNone/>
            </a:pP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lv-LV" sz="2000" b="1" dirty="0">
                <a:solidFill>
                  <a:srgbClr val="0087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dzīvokļa īpašums ir ierakstīts zemesgrāmatā </a:t>
            </a: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vai </a:t>
            </a: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līdz dzīvokļa īpašuma ierakstīšanai zemesgrāmatā –Valsts zemes dienesta Nekustamā īpašuma valsts kadastra informācijas  sistēmā (kadastrs) ierakstīts dzīvokļa īpašuma tiesiskais valdītājs.</a:t>
            </a:r>
            <a:endParaRPr lang="lv-LV" sz="2000" dirty="0">
              <a:cs typeface="Times New Roman" panose="02020603050405020304" pitchFamily="18" charset="0"/>
            </a:endParaRPr>
          </a:p>
        </p:txBody>
      </p:sp>
      <p:sp>
        <p:nvSpPr>
          <p:cNvPr id="7" name="Virsraksts 1">
            <a:extLst>
              <a:ext uri="{FF2B5EF4-FFF2-40B4-BE49-F238E27FC236}">
                <a16:creationId xmlns:a16="http://schemas.microsoft.com/office/drawing/2014/main" id="{7884F125-F4DA-2BED-23FC-D0D835386E45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91264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28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Piespiedu dalītā īpašuma izbeigšana privatizētajās daudzdzīvokļu mājās</a:t>
            </a:r>
          </a:p>
        </p:txBody>
      </p:sp>
    </p:spTree>
    <p:extLst>
      <p:ext uri="{BB962C8B-B14F-4D97-AF65-F5344CB8AC3E}">
        <p14:creationId xmlns:p14="http://schemas.microsoft.com/office/powerpoint/2010/main" val="3496953498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4539-677C-93EE-C2F8-0E33EECC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lv-LV" sz="2400" i="1" u="sng" dirty="0">
                <a:solidFill>
                  <a:srgbClr val="00874B"/>
                </a:solidFill>
                <a:cs typeface="Times New Roman" panose="02020603050405020304" pitchFamily="18" charset="0"/>
              </a:rPr>
              <a:t>Kadastrā</a:t>
            </a:r>
            <a:r>
              <a:rPr lang="lv-LV" sz="2400" i="1" u="sng" dirty="0">
                <a:solidFill>
                  <a:srgbClr val="0087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100% ir reģistrēta ēkas sadale dzīvokļa īpašumos</a:t>
            </a:r>
            <a:r>
              <a:rPr lang="lv-LV" sz="2400" i="1" dirty="0">
                <a:solidFill>
                  <a:srgbClr val="0087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un kopīpašuma domājamo daļu summa veido 1 veselu</a:t>
            </a:r>
            <a:r>
              <a:rPr lang="lv-LV" sz="2000" i="1" dirty="0">
                <a:solidFill>
                  <a:srgbClr val="00874B"/>
                </a:solidFill>
                <a:cs typeface="Times New Roman" panose="02020603050405020304" pitchFamily="18" charset="0"/>
              </a:rPr>
              <a:t> </a:t>
            </a:r>
            <a:r>
              <a:rPr lang="lv-LV" sz="2000" i="1" dirty="0">
                <a:cs typeface="Times New Roman" panose="02020603050405020304" pitchFamily="18" charset="0"/>
              </a:rPr>
              <a:t>(</a:t>
            </a:r>
            <a:r>
              <a:rPr lang="lv-LV" sz="2000" i="1" dirty="0">
                <a:solidFill>
                  <a:srgbClr val="000000"/>
                </a:solidFill>
                <a:cs typeface="Times New Roman" panose="02020603050405020304" pitchFamily="18" charset="0"/>
              </a:rPr>
              <a:t>lai ierakstītu dzīvokli zemesgrāmatā, to vispirms reģistrē kadastrā)</a:t>
            </a:r>
          </a:p>
          <a:p>
            <a:pPr marL="0" indent="0" algn="just">
              <a:buNone/>
            </a:pPr>
            <a:endParaRPr lang="lv-LV" sz="20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lv-LV" sz="2000" b="1" dirty="0">
                <a:solidFill>
                  <a:srgbClr val="0087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dzīvokļi privatizēti </a:t>
            </a: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saskaņā ar likumā «Par valsts un pašvaldību dzīvojamo māju privatizāciju», likumā «Par kooperatīvo dzīvokļu privatizāciju» vai likumā «Par lauksaimniecības uzņēmumu un zvejnieku kolhozu privatizāciju» noteikto kārtību</a:t>
            </a:r>
          </a:p>
          <a:p>
            <a:pPr marL="0" indent="0" algn="just">
              <a:buNone/>
            </a:pP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lv-LV" sz="2000" b="1" dirty="0">
                <a:solidFill>
                  <a:srgbClr val="0087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Zemes</a:t>
            </a:r>
            <a:r>
              <a:rPr lang="lv-LV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īpašnieka īpašuma tiesībām uz atsavināmo zemi </a:t>
            </a:r>
            <a:r>
              <a:rPr lang="lv-LV" sz="2000" u="sng" dirty="0">
                <a:solidFill>
                  <a:srgbClr val="0087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jābūt nostiprinātām </a:t>
            </a:r>
            <a:r>
              <a:rPr lang="lv-LV" sz="2000" b="1" u="sng" dirty="0">
                <a:solidFill>
                  <a:srgbClr val="0087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zemesgrāmatā</a:t>
            </a:r>
            <a:r>
              <a:rPr lang="lv-LV" sz="2000" dirty="0">
                <a:solidFill>
                  <a:srgbClr val="0087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!!!!! </a:t>
            </a:r>
            <a:endParaRPr lang="en-US" sz="2000" dirty="0">
              <a:solidFill>
                <a:srgbClr val="00874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solidFill>
                <a:srgbClr val="2D294E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000" dirty="0">
                <a:solidFill>
                  <a:srgbClr val="2D294E"/>
                </a:solidFill>
                <a:cs typeface="Times New Roman" panose="02020603050405020304" pitchFamily="18" charset="0"/>
              </a:rPr>
              <a:t>* </a:t>
            </a:r>
            <a:r>
              <a:rPr lang="lv-LV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Izpildoties minētajiem nosacījumiem var uzsākt atsavināšanas procesu!</a:t>
            </a:r>
          </a:p>
          <a:p>
            <a:pPr marL="0" indent="0" algn="just">
              <a:buNone/>
            </a:pPr>
            <a:endParaRPr lang="lv-LV" sz="2400" b="1" dirty="0"/>
          </a:p>
          <a:p>
            <a:pPr marL="0" indent="0">
              <a:buNone/>
            </a:pPr>
            <a:endParaRPr lang="lv-LV" sz="2400" b="1" dirty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r>
              <a:rPr lang="lv-LV" sz="2000" dirty="0"/>
              <a:t> </a:t>
            </a:r>
          </a:p>
        </p:txBody>
      </p:sp>
      <p:sp>
        <p:nvSpPr>
          <p:cNvPr id="7" name="Virsraksts 1">
            <a:extLst>
              <a:ext uri="{FF2B5EF4-FFF2-40B4-BE49-F238E27FC236}">
                <a16:creationId xmlns:a16="http://schemas.microsoft.com/office/drawing/2014/main" id="{7884F125-F4DA-2BED-23FC-D0D835386E45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91264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800" b="1" i="0" u="none" strike="noStrike" kern="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Candara" panose="020E0502030303020204"/>
                <a:ea typeface="+mj-ea"/>
                <a:cs typeface="Shonar Bangla" panose="020B0502040204020203" pitchFamily="34" charset="0"/>
              </a:rPr>
              <a:t>Piespiedu dalītā īpašuma izbeigšana privatizētajās daudzdzīvokļu mājās</a:t>
            </a:r>
          </a:p>
        </p:txBody>
      </p:sp>
    </p:spTree>
    <p:extLst>
      <p:ext uri="{BB962C8B-B14F-4D97-AF65-F5344CB8AC3E}">
        <p14:creationId xmlns:p14="http://schemas.microsoft.com/office/powerpoint/2010/main" val="333447637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1">
            <a:extLst>
              <a:ext uri="{FF2B5EF4-FFF2-40B4-BE49-F238E27FC236}">
                <a16:creationId xmlns:a16="http://schemas.microsoft.com/office/drawing/2014/main" id="{7884F125-F4DA-2BED-23FC-D0D835386E45}"/>
              </a:ext>
            </a:extLst>
          </p:cNvPr>
          <p:cNvSpPr txBox="1">
            <a:spLocks/>
          </p:cNvSpPr>
          <p:nvPr/>
        </p:nvSpPr>
        <p:spPr bwMode="auto">
          <a:xfrm>
            <a:off x="457200" y="322760"/>
            <a:ext cx="8229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Procesa 1.solis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lv-LV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Dzīvokļu īpašnieku kopība pieņem lēmumu par atsavināšanas tiesības izmantošanu</a:t>
            </a:r>
            <a:r>
              <a:rPr lang="lv-LV" sz="2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lv-LV" sz="2400" dirty="0"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lv-LV" sz="2000" b="1" dirty="0">
                <a:solidFill>
                  <a:srgbClr val="3E72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lēmumu</a:t>
            </a: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 pieņem kopsapulcē un lēmums noformējams </a:t>
            </a:r>
            <a:r>
              <a:rPr lang="lv-LV" sz="2000" b="1" u="sng" dirty="0">
                <a:solidFill>
                  <a:srgbClr val="0087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rakstveidā</a:t>
            </a: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, reģistrējot  visus dzīvokļa īpašniekus/tiesiskos valdītājus,  sapulces dalībniekus, lēmumu  un balsojumu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lv-LV" sz="2000" dirty="0">
                <a:cs typeface="Times New Roman" panose="02020603050405020304" pitchFamily="18" charset="0"/>
              </a:rPr>
              <a:t>* atsavināšanas procesa uzsāk, ja nobalso «par» vairāk kā </a:t>
            </a:r>
            <a:r>
              <a:rPr lang="lv-LV" sz="2000" b="1" u="sng" dirty="0">
                <a:solidFill>
                  <a:srgbClr val="00874B"/>
                </a:solidFill>
                <a:cs typeface="Times New Roman" panose="02020603050405020304" pitchFamily="18" charset="0"/>
              </a:rPr>
              <a:t>½ no visiem </a:t>
            </a:r>
            <a:r>
              <a:rPr lang="lv-LV" sz="2000" dirty="0">
                <a:cs typeface="Times New Roman" panose="02020603050405020304" pitchFamily="18" charset="0"/>
              </a:rPr>
              <a:t>ēkā esošajiem dzīvokļu īpašumu  īpašniekiem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lv-LV" sz="2000" dirty="0">
                <a:cs typeface="Times New Roman" panose="02020603050405020304" pitchFamily="18" charset="0"/>
              </a:rPr>
              <a:t>* pieņemot lēmumu, īpašnieku kopība </a:t>
            </a:r>
            <a:r>
              <a:rPr lang="lv-LV" sz="2000" b="1" u="sng" dirty="0">
                <a:solidFill>
                  <a:srgbClr val="00874B"/>
                </a:solidFill>
                <a:cs typeface="Times New Roman" panose="02020603050405020304" pitchFamily="18" charset="0"/>
              </a:rPr>
              <a:t>var pilnvarot kādu personu </a:t>
            </a:r>
            <a:r>
              <a:rPr lang="lv-LV" sz="2000" dirty="0">
                <a:cs typeface="Times New Roman" panose="02020603050405020304" pitchFamily="18" charset="0"/>
              </a:rPr>
              <a:t>veikt darbības, kas saistītas ar atsavināšanas tiesības izmantošanas  procesa īstenošanu (</a:t>
            </a:r>
            <a:r>
              <a:rPr lang="lv-LV" sz="2000" i="1" dirty="0">
                <a:cs typeface="Times New Roman" panose="02020603050405020304" pitchFamily="18" charset="0"/>
              </a:rPr>
              <a:t>ir ieteicams, lai process ātrāk virzītos process) </a:t>
            </a:r>
            <a:endParaRPr lang="en-US" sz="20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11884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4539-677C-93EE-C2F8-0E33EECCC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v-LV" sz="2000" b="1" dirty="0">
                <a:cs typeface="Times New Roman" panose="02020603050405020304" pitchFamily="18" charset="0"/>
              </a:rPr>
              <a:t>Pilnvarotā persona </a:t>
            </a:r>
            <a:r>
              <a:rPr lang="lv-LV" sz="2000" b="1" i="1" u="sng" dirty="0">
                <a:solidFill>
                  <a:srgbClr val="00874B"/>
                </a:solidFill>
                <a:cs typeface="Times New Roman" panose="02020603050405020304" pitchFamily="18" charset="0"/>
              </a:rPr>
              <a:t>iesniedz pašvaldībā</a:t>
            </a:r>
            <a:r>
              <a:rPr lang="lv-LV" sz="2000" b="1" i="1" dirty="0">
                <a:solidFill>
                  <a:srgbClr val="00874B"/>
                </a:solidFill>
                <a:cs typeface="Times New Roman" panose="02020603050405020304" pitchFamily="18" charset="0"/>
              </a:rPr>
              <a:t> </a:t>
            </a:r>
            <a:r>
              <a:rPr lang="lv-LV" sz="2000" b="1" dirty="0">
                <a:cs typeface="Times New Roman" panose="02020603050405020304" pitchFamily="18" charset="0"/>
              </a:rPr>
              <a:t>iesniegumu un lēmumu par atsavināšanas tiesības izmantošanas procesa uzsākšanu </a:t>
            </a:r>
            <a:r>
              <a:rPr lang="lv-LV" sz="2000" dirty="0">
                <a:cs typeface="Times New Roman" panose="02020603050405020304" pitchFamily="18" charset="0"/>
              </a:rPr>
              <a:t>(</a:t>
            </a:r>
            <a:r>
              <a:rPr lang="lv-LV" sz="2000" i="1" dirty="0">
                <a:cs typeface="Times New Roman" panose="02020603050405020304" pitchFamily="18" charset="0"/>
              </a:rPr>
              <a:t>iesniegumam jāpievieno esošais ēku/būvju zemes robežu plāns</a:t>
            </a:r>
            <a:r>
              <a:rPr lang="lv-LV" sz="2000" dirty="0"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2000" dirty="0">
                <a:cs typeface="Times New Roman" panose="02020603050405020304" pitchFamily="18" charset="0"/>
              </a:rPr>
              <a:t>* kopsapulcē pieņemtais </a:t>
            </a: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lēmums par atsavināšanas tiesības izmantošanas procesa uzsākšanu ir tiesiskais pamats, lai pašvaldība, kuras administratīvajā teritorijā atrodas daudzdzīvokļu dzīvojamā māja, pieņemtu lēmumu par Funkcionāli nepieciešamo zemes gabalu (turpmāk-  FNZG)  apstiprināšanu vai FNZG pārskatīšanu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lv-LV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irsraksts 1">
            <a:extLst>
              <a:ext uri="{FF2B5EF4-FFF2-40B4-BE49-F238E27FC236}">
                <a16:creationId xmlns:a16="http://schemas.microsoft.com/office/drawing/2014/main" id="{7884F125-F4DA-2BED-23FC-D0D835386E45}"/>
              </a:ext>
            </a:extLst>
          </p:cNvPr>
          <p:cNvSpPr txBox="1">
            <a:spLocks/>
          </p:cNvSpPr>
          <p:nvPr/>
        </p:nvSpPr>
        <p:spPr bwMode="auto">
          <a:xfrm>
            <a:off x="457200" y="322760"/>
            <a:ext cx="8229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2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Procesa 2.solis (ja ½ nobalsojusi «par»)</a:t>
            </a:r>
          </a:p>
        </p:txBody>
      </p:sp>
    </p:spTree>
    <p:extLst>
      <p:ext uri="{BB962C8B-B14F-4D97-AF65-F5344CB8AC3E}">
        <p14:creationId xmlns:p14="http://schemas.microsoft.com/office/powerpoint/2010/main" val="1863686573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4539-677C-93EE-C2F8-0E33EECC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lv-LV" sz="2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Pašvaldība pieņem vienu no lēmuma variantiem:</a:t>
            </a:r>
          </a:p>
          <a:p>
            <a:pPr marL="0" indent="0" algn="just">
              <a:buNone/>
            </a:pPr>
            <a:r>
              <a:rPr lang="lv-LV" sz="2000" b="1" dirty="0">
                <a:cs typeface="Times New Roman" panose="02020603050405020304" pitchFamily="18" charset="0"/>
              </a:rPr>
              <a:t>1.variants </a:t>
            </a:r>
            <a:r>
              <a:rPr lang="lv-LV" sz="2000" dirty="0">
                <a:cs typeface="Times New Roman" panose="02020603050405020304" pitchFamily="18" charset="0"/>
              </a:rPr>
              <a:t>– ja Pašvaldība konstatē, ka noteiktais zemes gabals ir korekts, tad 6 mēnešu laikā pieņem lēmumu par funkcionāli nepieciešamā zemes gabala platības noteikšanu </a:t>
            </a:r>
          </a:p>
          <a:p>
            <a:pPr marL="0" indent="0" algn="just">
              <a:buNone/>
            </a:pPr>
            <a:r>
              <a:rPr lang="lv-LV" sz="2000" i="1" dirty="0">
                <a:cs typeface="Times New Roman" panose="02020603050405020304" pitchFamily="18" charset="0"/>
              </a:rPr>
              <a:t>(zemes gabals ir korekts, ja atbilst esošajam ēku/būvju zemes robežu plānam)</a:t>
            </a:r>
            <a:endParaRPr lang="lv-LV" sz="20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000" b="1" dirty="0">
                <a:cs typeface="Times New Roman" panose="02020603050405020304" pitchFamily="18" charset="0"/>
              </a:rPr>
              <a:t>2.Variants </a:t>
            </a:r>
            <a:r>
              <a:rPr lang="lv-LV" sz="2000" dirty="0">
                <a:cs typeface="Times New Roman" panose="02020603050405020304" pitchFamily="18" charset="0"/>
              </a:rPr>
              <a:t>- ja Pašvaldība konstatē, ka šobrīd noteiktais zemes gabals ēkas uzturēšanai nav  korekts un to nepieciešams pārskatīt, pieņem lēmumu par dzīvojamās mājas nepieciešamā </a:t>
            </a:r>
            <a:r>
              <a:rPr lang="lv-LV" sz="2000" u="sng" dirty="0">
                <a:solidFill>
                  <a:srgbClr val="00874B"/>
                </a:solidFill>
                <a:cs typeface="Times New Roman" panose="02020603050405020304" pitchFamily="18" charset="0"/>
              </a:rPr>
              <a:t>zemes gabala platības pārskatīšanu</a:t>
            </a:r>
            <a:r>
              <a:rPr lang="lv-LV" sz="2000" dirty="0">
                <a:cs typeface="Times New Roman" panose="02020603050405020304" pitchFamily="18" charset="0"/>
              </a:rPr>
              <a:t>. Pārskatīšana notiek, pamatojoties uz MK noteikumiem «P</a:t>
            </a:r>
            <a:r>
              <a:rPr lang="lv-LV" sz="2000" dirty="0">
                <a:solidFill>
                  <a:srgbClr val="404041"/>
                </a:solidFill>
                <a:cs typeface="Times New Roman" panose="02020603050405020304" pitchFamily="18" charset="0"/>
              </a:rPr>
              <a:t>rivatizējamai dzīvojamai mājai funkcionāli nepieciešamā zemes gabala noteikšanas kārtība» un tas</a:t>
            </a:r>
            <a:r>
              <a:rPr lang="lv-LV" sz="2000" dirty="0">
                <a:cs typeface="Times New Roman" panose="02020603050405020304" pitchFamily="18" charset="0"/>
              </a:rPr>
              <a:t> jāpieņem </a:t>
            </a:r>
            <a:r>
              <a:rPr lang="lv-LV" sz="2000" dirty="0">
                <a:solidFill>
                  <a:srgbClr val="00874B"/>
                </a:solidFill>
                <a:cs typeface="Times New Roman" panose="02020603050405020304" pitchFamily="18" charset="0"/>
              </a:rPr>
              <a:t>2,5 gadu laikā</a:t>
            </a:r>
            <a:r>
              <a:rPr lang="lv-LV" sz="2000" dirty="0">
                <a:cs typeface="Times New Roman" panose="02020603050405020304" pitchFamily="18" charset="0"/>
              </a:rPr>
              <a:t>. Atsavināšanas tiesības izmantošanas procesu turpina pēc tam, kad pieņemts lēmums par funkcionāli nepieciešamo zemes gabalu zem DDZ mājas </a:t>
            </a:r>
            <a:r>
              <a:rPr lang="lv-LV" sz="2000" i="1" dirty="0">
                <a:cs typeface="Times New Roman" panose="02020603050405020304" pitchFamily="18" charset="0"/>
              </a:rPr>
              <a:t>(platības pārskata tuvāko ēku kvartāla ietvaros) </a:t>
            </a:r>
          </a:p>
        </p:txBody>
      </p:sp>
    </p:spTree>
    <p:extLst>
      <p:ext uri="{BB962C8B-B14F-4D97-AF65-F5344CB8AC3E}">
        <p14:creationId xmlns:p14="http://schemas.microsoft.com/office/powerpoint/2010/main" val="1882148731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4539-677C-93EE-C2F8-0E33EECC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lv-LV" sz="2000" dirty="0">
                <a:cs typeface="Times New Roman" panose="02020603050405020304" pitchFamily="18" charset="0"/>
              </a:rPr>
              <a:t>Kad pieņemtais lēmums kļuvis neapstrīdams, </a:t>
            </a:r>
            <a:r>
              <a:rPr lang="lv-LV" sz="2000" b="1" dirty="0">
                <a:cs typeface="Times New Roman" panose="02020603050405020304" pitchFamily="18" charset="0"/>
              </a:rPr>
              <a:t>Pašvaldība</a:t>
            </a:r>
            <a:r>
              <a:rPr lang="lv-LV" sz="2000" dirty="0">
                <a:cs typeface="Times New Roman" panose="02020603050405020304" pitchFamily="18" charset="0"/>
              </a:rPr>
              <a:t> to nosūta </a:t>
            </a:r>
            <a:r>
              <a:rPr lang="lv-LV" sz="2000" b="1" dirty="0">
                <a:cs typeface="Times New Roman" panose="02020603050405020304" pitchFamily="18" charset="0"/>
              </a:rPr>
              <a:t>Valsts zemes dienestam</a:t>
            </a:r>
            <a:r>
              <a:rPr lang="lv-LV" sz="2000" dirty="0">
                <a:cs typeface="Times New Roman" panose="02020603050405020304" pitchFamily="18" charset="0"/>
              </a:rPr>
              <a:t> (</a:t>
            </a:r>
            <a:r>
              <a:rPr lang="lv-LV" sz="2000" i="1" dirty="0">
                <a:cs typeface="Times New Roman" panose="02020603050405020304" pitchFamily="18" charset="0"/>
              </a:rPr>
              <a:t>zemes īpašniekam ir tiesības pārsūdzēt lēmumu, jo atsavināšanas tiesības izmantošanai nav nepieciešama zemesgabala īpašnieka piekrišana</a:t>
            </a:r>
            <a:r>
              <a:rPr lang="lv-LV" sz="2000" dirty="0"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lv-LV" sz="2000" u="sng" dirty="0">
              <a:solidFill>
                <a:srgbClr val="3E7259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000" u="sng" dirty="0">
                <a:solidFill>
                  <a:srgbClr val="00874B"/>
                </a:solidFill>
                <a:cs typeface="Times New Roman" panose="02020603050405020304" pitchFamily="18" charset="0"/>
              </a:rPr>
              <a:t>Pašvaldības funkcija šajā brīdī izbeidzas!</a:t>
            </a:r>
          </a:p>
          <a:p>
            <a:pPr marL="0" indent="0" algn="just">
              <a:buNone/>
            </a:pPr>
            <a:r>
              <a:rPr lang="lv-LV" sz="2000" dirty="0">
                <a:cs typeface="Times New Roman" panose="02020603050405020304" pitchFamily="18" charset="0"/>
              </a:rPr>
              <a:t>(</a:t>
            </a:r>
            <a:r>
              <a:rPr lang="lv-LV" sz="2000" b="1" dirty="0">
                <a:solidFill>
                  <a:srgbClr val="3E7259"/>
                </a:solidFill>
                <a:cs typeface="Times New Roman" panose="02020603050405020304" pitchFamily="18" charset="0"/>
              </a:rPr>
              <a:t>Valsts zemes dienests </a:t>
            </a:r>
            <a:r>
              <a:rPr lang="lv-LV" sz="2000" dirty="0">
                <a:cs typeface="Times New Roman" panose="02020603050405020304" pitchFamily="18" charset="0"/>
              </a:rPr>
              <a:t>turpina </a:t>
            </a:r>
            <a:r>
              <a:rPr lang="lv-LV" sz="2000" u="sng" dirty="0">
                <a:cs typeface="Times New Roman" panose="02020603050405020304" pitchFamily="18" charset="0"/>
              </a:rPr>
              <a:t>atsavināšanas procesu</a:t>
            </a:r>
            <a:r>
              <a:rPr lang="lv-LV" sz="2000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Virsraksts 1">
            <a:extLst>
              <a:ext uri="{FF2B5EF4-FFF2-40B4-BE49-F238E27FC236}">
                <a16:creationId xmlns:a16="http://schemas.microsoft.com/office/drawing/2014/main" id="{7884F125-F4DA-2BED-23FC-D0D835386E45}"/>
              </a:ext>
            </a:extLst>
          </p:cNvPr>
          <p:cNvSpPr txBox="1">
            <a:spLocks/>
          </p:cNvSpPr>
          <p:nvPr/>
        </p:nvSpPr>
        <p:spPr bwMode="auto">
          <a:xfrm>
            <a:off x="611560" y="246038"/>
            <a:ext cx="8229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indent="0">
              <a:buNone/>
            </a:pPr>
            <a:endParaRPr lang="lv-LV" sz="2400" b="1" u="sng" dirty="0">
              <a:solidFill>
                <a:srgbClr val="00874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94663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4539-677C-93EE-C2F8-0E33EECC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lv-LV" altLang="lv-LV" sz="2400" b="1" kern="0" dirty="0">
                <a:cs typeface="Times New Roman" panose="02020603050405020304" pitchFamily="18" charset="0"/>
              </a:rPr>
              <a:t>VALSTS ZEMES DIENESTA DARBĪBAS:</a:t>
            </a:r>
          </a:p>
          <a:p>
            <a:pPr marL="0" indent="0" algn="just">
              <a:buNone/>
            </a:pPr>
            <a:endParaRPr lang="lv-LV" sz="2000" dirty="0"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lv-LV" sz="2000" dirty="0">
                <a:ea typeface="Calibri" panose="020F0502020204030204" pitchFamily="34" charset="0"/>
              </a:rPr>
              <a:t>1.Valsts zemes dienests Kadastrā veic atzīmi - “ATSAVINĀMĀ ZEME” (būs publiski aplūkojama portālā kadastrs.lv) un reģistrē atsavināmās zemes platību </a:t>
            </a:r>
          </a:p>
          <a:p>
            <a:pPr marL="0" indent="0" algn="just">
              <a:buNone/>
            </a:pPr>
            <a:r>
              <a:rPr lang="lv-LV" sz="2000" dirty="0">
                <a:ea typeface="Calibri" panose="020F0502020204030204" pitchFamily="34" charset="0"/>
              </a:rPr>
              <a:t>2.Aprēķina atsavināšanas cenu atbilstoši kopīpašuma domājami daļai.  </a:t>
            </a:r>
          </a:p>
          <a:p>
            <a:pPr marL="0" indent="0" algn="just">
              <a:buNone/>
            </a:pPr>
            <a:r>
              <a:rPr lang="lv-LV" sz="2000" dirty="0">
                <a:ea typeface="Calibri" panose="020F0502020204030204" pitchFamily="34" charset="0"/>
              </a:rPr>
              <a:t> </a:t>
            </a: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</a:rPr>
              <a:t>Likumā</a:t>
            </a:r>
            <a:r>
              <a:rPr lang="lv-LV" sz="2000" spc="-70" dirty="0">
                <a:solidFill>
                  <a:srgbClr val="2D294E"/>
                </a:solidFill>
                <a:ea typeface="Calibri" panose="020F0502020204030204" pitchFamily="34" charset="0"/>
              </a:rPr>
              <a:t> </a:t>
            </a: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</a:rPr>
              <a:t>noteiktajā</a:t>
            </a:r>
            <a:r>
              <a:rPr lang="lv-LV" sz="2000" spc="-65" dirty="0">
                <a:solidFill>
                  <a:srgbClr val="2D294E"/>
                </a:solidFill>
                <a:ea typeface="Calibri" panose="020F0502020204030204" pitchFamily="34" charset="0"/>
              </a:rPr>
              <a:t> </a:t>
            </a: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</a:rPr>
              <a:t>kārtībā</a:t>
            </a:r>
            <a:r>
              <a:rPr lang="lv-LV" sz="2000" spc="-60" dirty="0">
                <a:solidFill>
                  <a:srgbClr val="2D294E"/>
                </a:solidFill>
                <a:ea typeface="Calibri" panose="020F0502020204030204" pitchFamily="34" charset="0"/>
              </a:rPr>
              <a:t> </a:t>
            </a: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</a:rPr>
              <a:t>aprēķinātā</a:t>
            </a:r>
            <a:r>
              <a:rPr lang="lv-LV" sz="2000" spc="-55" dirty="0">
                <a:solidFill>
                  <a:srgbClr val="2D294E"/>
                </a:solidFill>
                <a:ea typeface="Calibri" panose="020F0502020204030204" pitchFamily="34" charset="0"/>
              </a:rPr>
              <a:t> </a:t>
            </a:r>
            <a:r>
              <a:rPr lang="lv-LV" sz="2000" b="1" dirty="0">
                <a:solidFill>
                  <a:srgbClr val="2D294E"/>
                </a:solidFill>
                <a:ea typeface="Calibri" panose="020F0502020204030204" pitchFamily="34" charset="0"/>
              </a:rPr>
              <a:t>atsavināšanas </a:t>
            </a:r>
            <a:r>
              <a:rPr lang="lv-LV" sz="2000" spc="-440" dirty="0">
                <a:solidFill>
                  <a:srgbClr val="2D294E"/>
                </a:solidFill>
                <a:ea typeface="Calibri" panose="020F0502020204030204" pitchFamily="34" charset="0"/>
              </a:rPr>
              <a:t> </a:t>
            </a:r>
            <a:r>
              <a:rPr lang="lv-LV" sz="2000" b="1" dirty="0">
                <a:solidFill>
                  <a:srgbClr val="2D294E"/>
                </a:solidFill>
                <a:ea typeface="Calibri" panose="020F0502020204030204" pitchFamily="34" charset="0"/>
              </a:rPr>
              <a:t>cena</a:t>
            </a:r>
            <a:r>
              <a:rPr lang="lv-LV" sz="2000" b="1" spc="-20" dirty="0">
                <a:solidFill>
                  <a:srgbClr val="2D294E"/>
                </a:solidFill>
                <a:ea typeface="Calibri" panose="020F0502020204030204" pitchFamily="34" charset="0"/>
              </a:rPr>
              <a:t> </a:t>
            </a:r>
            <a:r>
              <a:rPr lang="lv-LV" sz="2000" b="1" dirty="0">
                <a:solidFill>
                  <a:srgbClr val="2D294E"/>
                </a:solidFill>
                <a:ea typeface="Calibri" panose="020F0502020204030204" pitchFamily="34" charset="0"/>
              </a:rPr>
              <a:t>nav</a:t>
            </a:r>
            <a:r>
              <a:rPr lang="lv-LV" sz="2000" b="1" spc="-5" dirty="0">
                <a:solidFill>
                  <a:srgbClr val="2D294E"/>
                </a:solidFill>
                <a:ea typeface="Calibri" panose="020F0502020204030204" pitchFamily="34" charset="0"/>
              </a:rPr>
              <a:t> </a:t>
            </a:r>
            <a:r>
              <a:rPr lang="lv-LV" sz="2000" b="1" dirty="0">
                <a:solidFill>
                  <a:srgbClr val="2D294E"/>
                </a:solidFill>
                <a:ea typeface="Calibri" panose="020F0502020204030204" pitchFamily="34" charset="0"/>
              </a:rPr>
              <a:t>apstrīdama</a:t>
            </a:r>
            <a:r>
              <a:rPr lang="lv-LV" sz="2000" b="1" spc="5" dirty="0">
                <a:solidFill>
                  <a:srgbClr val="2D294E"/>
                </a:solidFill>
                <a:ea typeface="Calibri" panose="020F0502020204030204" pitchFamily="34" charset="0"/>
              </a:rPr>
              <a:t> </a:t>
            </a:r>
            <a:r>
              <a:rPr lang="lv-LV" sz="2000" b="1" dirty="0">
                <a:solidFill>
                  <a:srgbClr val="2D294E"/>
                </a:solidFill>
                <a:ea typeface="Calibri" panose="020F0502020204030204" pitchFamily="34" charset="0"/>
              </a:rPr>
              <a:t>vai</a:t>
            </a:r>
            <a:r>
              <a:rPr lang="lv-LV" sz="2000" b="1" spc="-5" dirty="0">
                <a:solidFill>
                  <a:srgbClr val="2D294E"/>
                </a:solidFill>
                <a:ea typeface="Calibri" panose="020F0502020204030204" pitchFamily="34" charset="0"/>
              </a:rPr>
              <a:t> </a:t>
            </a:r>
            <a:r>
              <a:rPr lang="lv-LV" sz="2000" b="1" dirty="0">
                <a:solidFill>
                  <a:srgbClr val="2D294E"/>
                </a:solidFill>
                <a:ea typeface="Calibri" panose="020F0502020204030204" pitchFamily="34" charset="0"/>
              </a:rPr>
              <a:t>pārsūdzama!</a:t>
            </a:r>
            <a:endParaRPr lang="lv-LV" sz="2000" dirty="0"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lv-LV" sz="2000" dirty="0">
                <a:ea typeface="Calibri" panose="020F0502020204030204" pitchFamily="34" charset="0"/>
              </a:rPr>
              <a:t>3.Paziņojumu par atsavināšanas cenu nosūta </a:t>
            </a:r>
            <a:r>
              <a:rPr lang="lv-LV" sz="2000" b="1" u="sng" dirty="0">
                <a:solidFill>
                  <a:srgbClr val="00874B"/>
                </a:solidFill>
                <a:ea typeface="Calibri" panose="020F0502020204030204" pitchFamily="34" charset="0"/>
              </a:rPr>
              <a:t>katram dzīvokļa </a:t>
            </a:r>
            <a:r>
              <a:rPr lang="lv-LV" sz="2000" dirty="0">
                <a:solidFill>
                  <a:srgbClr val="00874B"/>
                </a:solidFill>
                <a:ea typeface="Calibri" panose="020F0502020204030204" pitchFamily="34" charset="0"/>
              </a:rPr>
              <a:t>īpašniekam/tiesiskajam valdītājam</a:t>
            </a:r>
          </a:p>
          <a:p>
            <a:pPr marL="0" indent="0" algn="just">
              <a:buNone/>
            </a:pPr>
            <a:endParaRPr lang="lv-LV" sz="20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000" dirty="0">
                <a:cs typeface="Times New Roman" panose="02020603050405020304" pitchFamily="18" charset="0"/>
              </a:rPr>
              <a:t>Atsavināšanas </a:t>
            </a:r>
            <a:r>
              <a:rPr lang="lv-LV" sz="2000" b="1" u="sng" dirty="0">
                <a:solidFill>
                  <a:srgbClr val="00874B"/>
                </a:solidFill>
                <a:cs typeface="Times New Roman" panose="02020603050405020304" pitchFamily="18" charset="0"/>
              </a:rPr>
              <a:t>cena ir spēkā 2.gadus </a:t>
            </a:r>
            <a:r>
              <a:rPr lang="lv-LV" sz="2000" dirty="0">
                <a:cs typeface="Times New Roman" panose="02020603050405020304" pitchFamily="18" charset="0"/>
              </a:rPr>
              <a:t>no paziņojuma izdošanas dienas!</a:t>
            </a:r>
          </a:p>
        </p:txBody>
      </p:sp>
    </p:spTree>
    <p:extLst>
      <p:ext uri="{BB962C8B-B14F-4D97-AF65-F5344CB8AC3E}">
        <p14:creationId xmlns:p14="http://schemas.microsoft.com/office/powerpoint/2010/main" val="455354693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4539-677C-93EE-C2F8-0E33EECCC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</a:rPr>
              <a:t>1. Ne vēlāk kā 6 mēnešu laikā pēc VZD Paziņojuma izdošanas dzīvokļu īpašnieku pilnvarotā persona  </a:t>
            </a:r>
            <a:r>
              <a:rPr lang="lv-LV" sz="2000" b="1" u="sng" dirty="0">
                <a:solidFill>
                  <a:srgbClr val="00874B"/>
                </a:solidFill>
                <a:ea typeface="Calibri" panose="020F0502020204030204" pitchFamily="34" charset="0"/>
              </a:rPr>
              <a:t>iesniedz zvērinātam tiesu izpildītājam (ZTI) pieteikumu</a:t>
            </a:r>
            <a:r>
              <a:rPr lang="lv-LV" sz="2000" b="1" u="sng" dirty="0">
                <a:solidFill>
                  <a:srgbClr val="3E7259"/>
                </a:solidFill>
                <a:ea typeface="Calibri" panose="020F0502020204030204" pitchFamily="34" charset="0"/>
              </a:rPr>
              <a:t> </a:t>
            </a: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</a:rPr>
              <a:t>par piespiedu dalītā īpašuma izbeigšanas lietas </a:t>
            </a:r>
            <a:r>
              <a:rPr lang="lv-LV" sz="2000" dirty="0">
                <a:ea typeface="Calibri" panose="020F0502020204030204" pitchFamily="34" charset="0"/>
              </a:rPr>
              <a:t>(Lieta) ieviešanu, </a:t>
            </a: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</a:rPr>
              <a:t>pievienojot pieteikumam VZD izdoto Paziņojumu </a:t>
            </a:r>
            <a:r>
              <a:rPr lang="lv-LV" sz="2000" i="1" dirty="0">
                <a:solidFill>
                  <a:srgbClr val="2D294E"/>
                </a:solidFill>
                <a:ea typeface="Calibri" panose="020F0502020204030204" pitchFamily="34" charset="0"/>
              </a:rPr>
              <a:t>(zvērinātu tiesu izpildītāju izvēlas dzīvokļu kopība)</a:t>
            </a:r>
          </a:p>
          <a:p>
            <a:pPr marL="0" indent="0" algn="just">
              <a:buNone/>
            </a:pP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</a:rPr>
              <a:t>2. </a:t>
            </a:r>
            <a:r>
              <a:rPr lang="lv-LV" sz="2000" dirty="0">
                <a:solidFill>
                  <a:srgbClr val="FF0000"/>
                </a:solidFill>
                <a:ea typeface="Calibri" panose="020F0502020204030204" pitchFamily="34" charset="0"/>
              </a:rPr>
              <a:t>Pilnvarotā persona kopā ar tiesu izpildītāju sasauc </a:t>
            </a:r>
            <a:r>
              <a:rPr lang="lv-LV" sz="2000" u="sng" dirty="0">
                <a:solidFill>
                  <a:srgbClr val="FF0000"/>
                </a:solidFill>
                <a:ea typeface="Calibri" panose="020F0502020204030204" pitchFamily="34" charset="0"/>
              </a:rPr>
              <a:t>kopsapulci</a:t>
            </a:r>
            <a:r>
              <a:rPr lang="lv-LV" sz="2000" u="sng" dirty="0">
                <a:solidFill>
                  <a:srgbClr val="2D294E"/>
                </a:solidFill>
                <a:ea typeface="Calibri" panose="020F0502020204030204" pitchFamily="34" charset="0"/>
              </a:rPr>
              <a:t>,</a:t>
            </a: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</a:rPr>
              <a:t> lai pieņemtu </a:t>
            </a:r>
            <a:r>
              <a:rPr lang="lv-LV" sz="2000" b="1" dirty="0">
                <a:solidFill>
                  <a:srgbClr val="00874B"/>
                </a:solidFill>
                <a:ea typeface="Calibri" panose="020F0502020204030204" pitchFamily="34" charset="0"/>
              </a:rPr>
              <a:t>lēmumu par atsavināšanas tiesību izmantošanu </a:t>
            </a:r>
          </a:p>
          <a:p>
            <a:pPr marL="0" indent="0" algn="just">
              <a:buNone/>
            </a:pPr>
            <a:r>
              <a:rPr lang="lv-LV" sz="2000" u="sng" dirty="0">
                <a:solidFill>
                  <a:srgbClr val="00874B"/>
                </a:solidFill>
                <a:ea typeface="Calibri" panose="020F0502020204030204" pitchFamily="34" charset="0"/>
              </a:rPr>
              <a:t>Tiesu izpildītāja dalība šī lēmuma pieņemšanā ir obligāta!</a:t>
            </a:r>
            <a:endParaRPr lang="lv-LV" sz="2000" dirty="0">
              <a:solidFill>
                <a:srgbClr val="00874B"/>
              </a:solidFill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</a:rPr>
              <a:t>3. Lēmums par atsavināšanas tiesības izmantošanu ir pieņemts, ja </a:t>
            </a:r>
            <a:r>
              <a:rPr lang="lv-LV" sz="2000" b="1" dirty="0">
                <a:solidFill>
                  <a:srgbClr val="2D294E"/>
                </a:solidFill>
                <a:ea typeface="Calibri" panose="020F0502020204030204" pitchFamily="34" charset="0"/>
              </a:rPr>
              <a:t>«par» nobalso vairāk kā ½ </a:t>
            </a: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</a:rPr>
              <a:t>dzīvokļu īpašnieku  </a:t>
            </a:r>
          </a:p>
          <a:p>
            <a:pPr marL="0" indent="0" algn="just">
              <a:buNone/>
            </a:pPr>
            <a:r>
              <a:rPr lang="lv-LV" sz="2000" dirty="0">
                <a:solidFill>
                  <a:srgbClr val="2D294E"/>
                </a:solidFill>
                <a:ea typeface="Calibri" panose="020F0502020204030204" pitchFamily="34" charset="0"/>
              </a:rPr>
              <a:t>4. Dzīvokļu īpašniekiem tiesu izpildītāja kontā jāiemaksā atsavināšanas cena  (pa daļām vai vienā maksājumā). </a:t>
            </a:r>
            <a:r>
              <a:rPr lang="lv-LV" sz="2000" u="sng" dirty="0">
                <a:solidFill>
                  <a:srgbClr val="00874B"/>
                </a:solidFill>
                <a:ea typeface="Calibri" panose="020F0502020204030204" pitchFamily="34" charset="0"/>
              </a:rPr>
              <a:t>Maksājums jāveic 2 gadu laikā no VZD paziņojuma par atsavināmo cenu izdošanas dienas</a:t>
            </a:r>
            <a:endParaRPr lang="lv-LV" sz="2000" dirty="0">
              <a:solidFill>
                <a:srgbClr val="00874B"/>
              </a:solidFill>
              <a:ea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lv-LV" sz="2000" dirty="0">
              <a:solidFill>
                <a:srgbClr val="2D294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lv-LV" sz="2000" dirty="0">
              <a:solidFill>
                <a:srgbClr val="2D294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Virsraksts 1">
            <a:extLst>
              <a:ext uri="{FF2B5EF4-FFF2-40B4-BE49-F238E27FC236}">
                <a16:creationId xmlns:a16="http://schemas.microsoft.com/office/drawing/2014/main" id="{7884F125-F4DA-2BED-23FC-D0D835386E45}"/>
              </a:ext>
            </a:extLst>
          </p:cNvPr>
          <p:cNvSpPr txBox="1">
            <a:spLocks/>
          </p:cNvSpPr>
          <p:nvPr/>
        </p:nvSpPr>
        <p:spPr bwMode="auto">
          <a:xfrm>
            <a:off x="11242" y="188640"/>
            <a:ext cx="8229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600" b="1" i="0" u="none" strike="noStrike" kern="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Candara" panose="020E0502030303020204"/>
                <a:ea typeface="+mj-ea"/>
                <a:cs typeface="Shonar Bangla" panose="020B0502040204020203" pitchFamily="34" charset="0"/>
              </a:rPr>
              <a:t>Procesa 3.solis </a:t>
            </a:r>
          </a:p>
        </p:txBody>
      </p:sp>
    </p:spTree>
    <p:extLst>
      <p:ext uri="{BB962C8B-B14F-4D97-AF65-F5344CB8AC3E}">
        <p14:creationId xmlns:p14="http://schemas.microsoft.com/office/powerpoint/2010/main" val="829534920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4539-677C-93EE-C2F8-0E33EECCC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v-LV" sz="2000" dirty="0">
                <a:cs typeface="Times New Roman" panose="02020603050405020304" pitchFamily="18" charset="0"/>
              </a:rPr>
              <a:t>5. Atsavināšanas tiesība ir izmantota, ja </a:t>
            </a:r>
            <a:r>
              <a:rPr lang="lv-LV" sz="2000" b="1" dirty="0">
                <a:solidFill>
                  <a:srgbClr val="00874B"/>
                </a:solidFill>
                <a:cs typeface="Times New Roman" panose="02020603050405020304" pitchFamily="18" charset="0"/>
              </a:rPr>
              <a:t>visi</a:t>
            </a:r>
            <a:r>
              <a:rPr lang="lv-LV" sz="2000" b="1" dirty="0">
                <a:cs typeface="Times New Roman" panose="02020603050405020304" pitchFamily="18" charset="0"/>
              </a:rPr>
              <a:t> </a:t>
            </a:r>
            <a:r>
              <a:rPr lang="lv-LV" sz="2000" dirty="0">
                <a:cs typeface="Times New Roman" panose="02020603050405020304" pitchFamily="18" charset="0"/>
              </a:rPr>
              <a:t>dzīvokļa īpašnieki termiņā  iemakasājuši tiesas izpildītāja kontā savu norādīto summu </a:t>
            </a:r>
          </a:p>
          <a:p>
            <a:pPr marL="0" indent="0" algn="just">
              <a:buNone/>
            </a:pPr>
            <a:r>
              <a:rPr lang="lv-LV" sz="2000" dirty="0">
                <a:cs typeface="Times New Roman" panose="02020603050405020304" pitchFamily="18" charset="0"/>
              </a:rPr>
              <a:t>6. Ja kāds no īpašniekiem nav izmantojis atsavināšanas tiesību, tad tiesu izpildītājs atmaksā iemaksātās naudas summas personām, kuras iemaksas veikušas  un </a:t>
            </a:r>
            <a:r>
              <a:rPr lang="lv-LV" sz="2000" u="sng" dirty="0">
                <a:solidFill>
                  <a:srgbClr val="00874B"/>
                </a:solidFill>
                <a:cs typeface="Times New Roman" panose="02020603050405020304" pitchFamily="18" charset="0"/>
              </a:rPr>
              <a:t>slēdz </a:t>
            </a:r>
            <a:r>
              <a:rPr lang="lv-LV" sz="2000" u="sng" dirty="0">
                <a:solidFill>
                  <a:srgbClr val="00874B"/>
                </a:solidFill>
                <a:ea typeface="Calibri" panose="020F0502020204030204" pitchFamily="34" charset="0"/>
              </a:rPr>
              <a:t>piespiedu dalītā īpašuma izbeigšanas Lietu</a:t>
            </a:r>
          </a:p>
          <a:p>
            <a:pPr marL="0" indent="0" algn="just">
              <a:buNone/>
            </a:pPr>
            <a:endParaRPr lang="lv-LV" sz="20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000" dirty="0">
                <a:cs typeface="Times New Roman" panose="02020603050405020304" pitchFamily="18" charset="0"/>
              </a:rPr>
              <a:t>Dzīvokļa īpašniekiem </a:t>
            </a:r>
            <a:r>
              <a:rPr lang="lv-LV" sz="2000" b="1" u="sng" dirty="0">
                <a:solidFill>
                  <a:srgbClr val="00874B"/>
                </a:solidFill>
                <a:cs typeface="Times New Roman" panose="02020603050405020304" pitchFamily="18" charset="0"/>
              </a:rPr>
              <a:t>saglabājas iespēja</a:t>
            </a:r>
            <a:r>
              <a:rPr lang="lv-LV" sz="2000" dirty="0">
                <a:solidFill>
                  <a:srgbClr val="00874B"/>
                </a:solidFill>
                <a:cs typeface="Times New Roman" panose="02020603050405020304" pitchFamily="18" charset="0"/>
              </a:rPr>
              <a:t>, </a:t>
            </a:r>
            <a:r>
              <a:rPr lang="lv-LV" sz="2000" dirty="0">
                <a:cs typeface="Times New Roman" panose="02020603050405020304" pitchFamily="18" charset="0"/>
              </a:rPr>
              <a:t>ne ātrāk kā gadu pēc lietas izbeigšanas, atsavināšanas procesu uzsākt no jauna </a:t>
            </a:r>
          </a:p>
        </p:txBody>
      </p:sp>
    </p:spTree>
    <p:extLst>
      <p:ext uri="{BB962C8B-B14F-4D97-AF65-F5344CB8AC3E}">
        <p14:creationId xmlns:p14="http://schemas.microsoft.com/office/powerpoint/2010/main" val="3901149689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4539-677C-93EE-C2F8-0E33EECCC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v-LV" sz="2000" dirty="0">
                <a:cs typeface="Times New Roman" panose="02020603050405020304" pitchFamily="18" charset="0"/>
              </a:rPr>
              <a:t>1. Valsts zemes dienests veic zemes kadastrālo uzmērīšanu </a:t>
            </a:r>
          </a:p>
          <a:p>
            <a:pPr marL="0" indent="0" algn="just">
              <a:buNone/>
            </a:pPr>
            <a:r>
              <a:rPr lang="lv-LV" sz="2000" dirty="0">
                <a:cs typeface="Times New Roman" panose="02020603050405020304" pitchFamily="18" charset="0"/>
              </a:rPr>
              <a:t>2. Tiesu izpildītājs vēršas zemesgrāmatā atsavināmās zemes pievienošanai pie dzīvokļa īpašumiem (</a:t>
            </a:r>
            <a:r>
              <a:rPr lang="lv-LV" sz="2000" i="1" dirty="0">
                <a:cs typeface="Times New Roman" panose="02020603050405020304" pitchFamily="18" charset="0"/>
              </a:rPr>
              <a:t>dzīvokļa īpašniekam īpašumā būs arī domājamā daļa no zemes</a:t>
            </a:r>
            <a:r>
              <a:rPr lang="lv-LV" sz="2000" dirty="0"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lv-LV" sz="2000" dirty="0">
                <a:cs typeface="Times New Roman" panose="02020603050405020304" pitchFamily="18" charset="0"/>
              </a:rPr>
              <a:t>3. Tiesu izpildītājs izmaksā atsavināšanas cenu bijušajam zemes īpašniekam</a:t>
            </a: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Virsraksts 1">
            <a:extLst>
              <a:ext uri="{FF2B5EF4-FFF2-40B4-BE49-F238E27FC236}">
                <a16:creationId xmlns:a16="http://schemas.microsoft.com/office/drawing/2014/main" id="{7884F125-F4DA-2BED-23FC-D0D835386E45}"/>
              </a:ext>
            </a:extLst>
          </p:cNvPr>
          <p:cNvSpPr txBox="1">
            <a:spLocks/>
          </p:cNvSpPr>
          <p:nvPr/>
        </p:nvSpPr>
        <p:spPr bwMode="auto">
          <a:xfrm>
            <a:off x="323528" y="404664"/>
            <a:ext cx="8229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2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PROCESA NOSLĒGUMS (ja visi samaksā)</a:t>
            </a:r>
          </a:p>
        </p:txBody>
      </p:sp>
    </p:spTree>
    <p:extLst>
      <p:ext uri="{BB962C8B-B14F-4D97-AF65-F5344CB8AC3E}">
        <p14:creationId xmlns:p14="http://schemas.microsoft.com/office/powerpoint/2010/main" val="105218913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043608" y="2708920"/>
            <a:ext cx="72723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4000" b="1" dirty="0">
                <a:solidFill>
                  <a:srgbClr val="00874B"/>
                </a:solidFill>
                <a:latin typeface="+mn-lt"/>
              </a:rPr>
              <a:t>Daudzdzīvokļu dzīvojamo māju pārvaldīšana un apsaimniekošana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29606D7-3A44-F662-EECD-D0F6902D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6245225"/>
            <a:ext cx="5624264" cy="476250"/>
          </a:xfrm>
        </p:spPr>
        <p:txBody>
          <a:bodyPr/>
          <a:lstStyle/>
          <a:p>
            <a:pPr algn="l">
              <a:defRPr/>
            </a:pPr>
            <a:r>
              <a:rPr lang="lv-LV" b="1" i="1" dirty="0">
                <a:solidFill>
                  <a:srgbClr val="3E7259"/>
                </a:solidFill>
                <a:latin typeface="+mn-lt"/>
              </a:rPr>
              <a:t>Tikšanās ar daudzdzīvokļu dzīvojamo māju īpašniekiem par māju pārvaldīšanas un apsaimniekošanas jautājumiem</a:t>
            </a:r>
          </a:p>
        </p:txBody>
      </p:sp>
    </p:spTree>
    <p:extLst>
      <p:ext uri="{BB962C8B-B14F-4D97-AF65-F5344CB8AC3E}">
        <p14:creationId xmlns:p14="http://schemas.microsoft.com/office/powerpoint/2010/main" val="2044788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2414484-1929-AC6F-C2CA-AEA0A02B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altLang="lv-LV" sz="3200" b="1" i="0" u="none" strike="noStrike" kern="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Candara" panose="020E0502030303020204"/>
                <a:ea typeface="+mj-ea"/>
                <a:cs typeface="Shonar Bangla" panose="020B0502040204020203" pitchFamily="34" charset="0"/>
              </a:rPr>
              <a:t>INFORMĀCIJA</a:t>
            </a:r>
            <a:br>
              <a:rPr kumimoji="0" lang="lv-LV" altLang="lv-LV" sz="4400" b="1" i="0" u="none" strike="noStrike" kern="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Candara" panose="020E0502030303020204"/>
                <a:ea typeface="+mj-ea"/>
                <a:cs typeface="Shonar Bangla" panose="020B0502040204020203" pitchFamily="34" charset="0"/>
              </a:rPr>
            </a:b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2E29B37-525C-1032-82F6-652265AD3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v-LV" sz="2400" b="1" dirty="0">
                <a:solidFill>
                  <a:srgbClr val="00874B"/>
                </a:solidFill>
                <a:cs typeface="Times New Roman" panose="02020603050405020304" pitchFamily="18" charset="0"/>
              </a:rPr>
              <a:t>IEGUVUMI, ja zeme pieder dzīvokļa īpašniekiem:</a:t>
            </a:r>
          </a:p>
          <a:p>
            <a:pPr algn="just">
              <a:buFontTx/>
              <a:buChar char="-"/>
            </a:pPr>
            <a:r>
              <a:rPr lang="lv-LV" sz="2000" dirty="0">
                <a:cs typeface="Times New Roman" panose="02020603050405020304" pitchFamily="18" charset="0"/>
              </a:rPr>
              <a:t>nav jāmaksā  zemes nomas maksa</a:t>
            </a:r>
          </a:p>
          <a:p>
            <a:pPr algn="just">
              <a:buFontTx/>
              <a:buChar char="-"/>
            </a:pPr>
            <a:r>
              <a:rPr lang="lv-LV" sz="2000" dirty="0">
                <a:cs typeface="Times New Roman" panose="02020603050405020304" pitchFamily="18" charset="0"/>
              </a:rPr>
              <a:t>nav  jāsaskaņo ar zemes īpašnieku, ja veic  labiekārtojuma, u.c. darbus </a:t>
            </a:r>
          </a:p>
          <a:p>
            <a:pPr algn="just">
              <a:buFontTx/>
              <a:buChar char="-"/>
            </a:pPr>
            <a:r>
              <a:rPr lang="lv-LV" sz="2000" dirty="0">
                <a:cs typeface="Times New Roman" panose="02020603050405020304" pitchFamily="18" charset="0"/>
              </a:rPr>
              <a:t>dota iespēja iegādāties zemi zem dzīvojamās mājas par </a:t>
            </a:r>
            <a:r>
              <a:rPr lang="lv-LV" sz="2000" u="sng" dirty="0">
                <a:solidFill>
                  <a:srgbClr val="00874B"/>
                </a:solidFill>
                <a:cs typeface="Times New Roman" panose="02020603050405020304" pitchFamily="18" charset="0"/>
              </a:rPr>
              <a:t>kadastrālo</a:t>
            </a:r>
            <a:r>
              <a:rPr lang="lv-LV" sz="2000" u="sng" dirty="0">
                <a:solidFill>
                  <a:srgbClr val="3E7259"/>
                </a:solidFill>
                <a:cs typeface="Times New Roman" panose="02020603050405020304" pitchFamily="18" charset="0"/>
              </a:rPr>
              <a:t> </a:t>
            </a:r>
            <a:r>
              <a:rPr lang="lv-LV" sz="2000" u="sng" dirty="0">
                <a:solidFill>
                  <a:srgbClr val="00874B"/>
                </a:solidFill>
                <a:cs typeface="Times New Roman" panose="02020603050405020304" pitchFamily="18" charset="0"/>
              </a:rPr>
              <a:t>vērtību vienkāršotā kārtībā </a:t>
            </a:r>
            <a:r>
              <a:rPr lang="lv-LV" sz="2000" dirty="0">
                <a:cs typeface="Times New Roman" panose="02020603050405020304" pitchFamily="18" charset="0"/>
              </a:rPr>
              <a:t>un izbeigt dalītās īpašuma tiesības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70630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4539-677C-93EE-C2F8-0E33EECC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07" y="980728"/>
            <a:ext cx="822960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lv-LV" sz="2000" b="1" dirty="0">
                <a:cs typeface="Times New Roman" panose="02020603050405020304" pitchFamily="18" charset="0"/>
              </a:rPr>
              <a:t>* </a:t>
            </a:r>
            <a:r>
              <a:rPr lang="lv-LV" sz="2000" b="1" dirty="0">
                <a:solidFill>
                  <a:srgbClr val="00874B"/>
                </a:solidFill>
                <a:cs typeface="Times New Roman" panose="02020603050405020304" pitchFamily="18" charset="0"/>
              </a:rPr>
              <a:t>Visus izdevumus</a:t>
            </a:r>
            <a:r>
              <a:rPr lang="lv-LV" sz="2000" dirty="0">
                <a:solidFill>
                  <a:srgbClr val="00874B"/>
                </a:solidFill>
                <a:cs typeface="Times New Roman" panose="02020603050405020304" pitchFamily="18" charset="0"/>
              </a:rPr>
              <a:t> </a:t>
            </a:r>
            <a:r>
              <a:rPr lang="lv-LV" sz="2000" dirty="0">
                <a:cs typeface="Times New Roman" panose="02020603050405020304" pitchFamily="18" charset="0"/>
              </a:rPr>
              <a:t>(izdevumus zemes domājamās daļas reģistrācijai zemesgrāmatā, tiesu izpildītāja pakalpojumus, kadastrālās uzmērīšanas darbus </a:t>
            </a:r>
            <a:r>
              <a:rPr lang="lv-LV" sz="2000" b="1" u="sng" dirty="0">
                <a:solidFill>
                  <a:srgbClr val="00874B"/>
                </a:solidFill>
                <a:cs typeface="Times New Roman" panose="02020603050405020304" pitchFamily="18" charset="0"/>
              </a:rPr>
              <a:t>sedz valsts. </a:t>
            </a:r>
          </a:p>
          <a:p>
            <a:pPr marL="0" indent="0" algn="just">
              <a:buNone/>
            </a:pPr>
            <a:r>
              <a:rPr lang="lv-LV" sz="2000" dirty="0">
                <a:cs typeface="Times New Roman" panose="02020603050405020304" pitchFamily="18" charset="0"/>
              </a:rPr>
              <a:t>* Dzīvokļa īpašnieks </a:t>
            </a:r>
            <a:r>
              <a:rPr lang="lv-LV" sz="2000" b="1" dirty="0">
                <a:solidFill>
                  <a:srgbClr val="3E7259"/>
                </a:solidFill>
                <a:cs typeface="Times New Roman" panose="02020603050405020304" pitchFamily="18" charset="0"/>
              </a:rPr>
              <a:t>maksā tikai atsavināšanas cenu </a:t>
            </a:r>
            <a:r>
              <a:rPr lang="lv-LV" sz="2000" dirty="0">
                <a:cs typeface="Times New Roman" panose="02020603050405020304" pitchFamily="18" charset="0"/>
              </a:rPr>
              <a:t>par zemes izpirkšanu, kura norādīta Valsts zemes dienesta paziņojumā</a:t>
            </a:r>
          </a:p>
          <a:p>
            <a:pPr marL="0" indent="0" algn="just">
              <a:buNone/>
            </a:pPr>
            <a:r>
              <a:rPr lang="lv-LV" sz="2000" dirty="0">
                <a:cs typeface="Times New Roman" panose="02020603050405020304" pitchFamily="18" charset="0"/>
              </a:rPr>
              <a:t>* Netiek prasīta zemes īpašnieka piekrišana zemes atsavināšanai   </a:t>
            </a:r>
          </a:p>
          <a:p>
            <a:pPr marL="0" indent="0" algn="just">
              <a:buNone/>
            </a:pPr>
            <a:r>
              <a:rPr lang="lv-LV" sz="2000" dirty="0">
                <a:cs typeface="Times New Roman" panose="02020603050405020304" pitchFamily="18" charset="0"/>
              </a:rPr>
              <a:t>* Likums   </a:t>
            </a:r>
            <a:r>
              <a:rPr lang="lv-LV" sz="2000" dirty="0">
                <a:ea typeface="Times New Roman" panose="02020603050405020304" pitchFamily="18" charset="0"/>
              </a:rPr>
              <a:t>paredz </a:t>
            </a:r>
            <a:r>
              <a:rPr lang="lv-LV" sz="2000" b="1" dirty="0">
                <a:ea typeface="Times New Roman" panose="02020603050405020304" pitchFamily="18" charset="0"/>
              </a:rPr>
              <a:t>Valsts atbalstu finansējuma iegūšanai (atsavināšanas tiesības izmantošanai):</a:t>
            </a:r>
            <a:endParaRPr lang="en-US" sz="2000" b="1" dirty="0">
              <a:ea typeface="Times New Roman" panose="02020603050405020304" pitchFamily="18" charset="0"/>
            </a:endParaRPr>
          </a:p>
          <a:p>
            <a:pPr algn="just"/>
            <a:r>
              <a:rPr lang="lv-LV" sz="2000" dirty="0">
                <a:ea typeface="Times New Roman" panose="02020603050405020304" pitchFamily="18" charset="0"/>
              </a:rPr>
              <a:t>1)Valsts var sniegt atbalstu daudzdzīvokļu dzīvojamās mājas īpašniekiem jautājumos, kas saistīti ar finansējuma iegūšanu atsavināšanas cenas samaksai.</a:t>
            </a:r>
            <a:endParaRPr lang="en-US" sz="2000" dirty="0">
              <a:ea typeface="Times New Roman" panose="02020603050405020304" pitchFamily="18" charset="0"/>
            </a:endParaRPr>
          </a:p>
          <a:p>
            <a:pPr algn="just"/>
            <a:r>
              <a:rPr lang="lv-LV" sz="2000" dirty="0">
                <a:ea typeface="Times New Roman" panose="02020603050405020304" pitchFamily="18" charset="0"/>
              </a:rPr>
              <a:t>2) Atbalsta veidus, apmēru un piešķiršanas noteikumus nosaka Ministru kabinets. Ministru kabineta noteikumi tiek izdoti, ja gadskārtējā likumā "Par valsts budžetu" tiek paredzēts finansējums atbalsta sniegšanai.</a:t>
            </a:r>
            <a:endParaRPr lang="en-US" sz="2000" dirty="0"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2023.gada oktobrī vēl nav informācijas,  kā tas notiks prakstiski !!!!</a:t>
            </a:r>
            <a:endParaRPr lang="en-US" sz="20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irsraksts 1">
            <a:extLst>
              <a:ext uri="{FF2B5EF4-FFF2-40B4-BE49-F238E27FC236}">
                <a16:creationId xmlns:a16="http://schemas.microsoft.com/office/drawing/2014/main" id="{7884F125-F4DA-2BED-23FC-D0D835386E45}"/>
              </a:ext>
            </a:extLst>
          </p:cNvPr>
          <p:cNvSpPr txBox="1">
            <a:spLocks/>
          </p:cNvSpPr>
          <p:nvPr/>
        </p:nvSpPr>
        <p:spPr bwMode="auto">
          <a:xfrm>
            <a:off x="457200" y="322760"/>
            <a:ext cx="8229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200" b="1" i="0" u="none" strike="noStrike" kern="0" cap="none" spc="0" normalizeH="0" baseline="0" noProof="0" dirty="0">
                <a:ln>
                  <a:noFill/>
                </a:ln>
                <a:solidFill>
                  <a:srgbClr val="00874B"/>
                </a:solidFill>
                <a:effectLst/>
                <a:uLnTx/>
                <a:uFillTx/>
                <a:latin typeface="Candara" panose="020E0502030303020204"/>
                <a:ea typeface="+mj-ea"/>
                <a:cs typeface="Shonar Bangla" panose="020B0502040204020203" pitchFamily="34" charset="0"/>
              </a:rPr>
              <a:t>INFORMĀCIJA</a:t>
            </a:r>
          </a:p>
        </p:txBody>
      </p:sp>
    </p:spTree>
    <p:extLst>
      <p:ext uri="{BB962C8B-B14F-4D97-AF65-F5344CB8AC3E}">
        <p14:creationId xmlns:p14="http://schemas.microsoft.com/office/powerpoint/2010/main" val="1817570990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65FC3C-E975-7C55-40C1-741A419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b="1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Kur jautāt?</a:t>
            </a:r>
            <a:endParaRPr lang="lv-LV" altLang="lv-LV" sz="4400" b="1" dirty="0">
              <a:solidFill>
                <a:srgbClr val="00874B"/>
              </a:solidFill>
              <a:latin typeface="+mn-lt"/>
              <a:cs typeface="Shonar Bangla" panose="020B0502040204020203" pitchFamily="34" charset="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E9AADD1-39C1-A74D-F417-6769495B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96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r>
              <a:rPr lang="lv-LV" sz="1600" dirty="0"/>
              <a:t>	</a:t>
            </a:r>
            <a:r>
              <a:rPr lang="lv-LV" sz="1800" b="1" dirty="0"/>
              <a:t>Tukuma novada pašvaldība</a:t>
            </a:r>
            <a:r>
              <a:rPr lang="lv-LV" sz="1600" b="1" dirty="0"/>
              <a:t>:</a:t>
            </a:r>
          </a:p>
          <a:p>
            <a:pPr marL="0" indent="0">
              <a:buNone/>
            </a:pPr>
            <a:endParaRPr lang="lv-LV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sz="1600" dirty="0"/>
              <a:t>par </a:t>
            </a:r>
            <a:r>
              <a:rPr lang="lv-LV" sz="1600" b="1" dirty="0" err="1"/>
              <a:t>energopārvaldības</a:t>
            </a:r>
            <a:r>
              <a:rPr lang="lv-LV" sz="1600" dirty="0"/>
              <a:t> jautājumiem: </a:t>
            </a:r>
            <a:r>
              <a:rPr lang="lv-LV" sz="1600" dirty="0" err="1"/>
              <a:t>energopārvaldnieks</a:t>
            </a:r>
            <a:r>
              <a:rPr lang="lv-LV" sz="1600" dirty="0"/>
              <a:t> </a:t>
            </a:r>
            <a:r>
              <a:rPr lang="lv-LV" sz="1600" b="1" dirty="0">
                <a:solidFill>
                  <a:srgbClr val="00874B"/>
                </a:solidFill>
              </a:rPr>
              <a:t>Toms Akmentiņš </a:t>
            </a:r>
            <a:r>
              <a:rPr lang="lv-LV" sz="1600" dirty="0"/>
              <a:t>(</a:t>
            </a:r>
            <a:r>
              <a:rPr lang="lv-LV" sz="1600" dirty="0">
                <a:hlinkClick r:id="rId2"/>
              </a:rPr>
              <a:t>toms.akmentins@tukums.lv</a:t>
            </a:r>
            <a:r>
              <a:rPr lang="lv-LV" sz="1600" dirty="0"/>
              <a:t>  vai zvanot uz numuru +371 25595611)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dirty="0"/>
              <a:t>par </a:t>
            </a:r>
            <a:r>
              <a:rPr lang="lv-LV" sz="1600" b="1" dirty="0"/>
              <a:t>kopsapulces telpu </a:t>
            </a:r>
            <a:r>
              <a:rPr lang="lv-LV" sz="1600" dirty="0"/>
              <a:t>nodrošinājumu: Engures pagasta pārvaldes vadītāja: </a:t>
            </a:r>
            <a:r>
              <a:rPr lang="lv-LV" sz="1600" b="1" dirty="0">
                <a:solidFill>
                  <a:srgbClr val="00874B"/>
                </a:solidFill>
              </a:rPr>
              <a:t>Kristīne </a:t>
            </a:r>
            <a:r>
              <a:rPr lang="lv-LV" sz="1600" b="1" dirty="0" err="1">
                <a:solidFill>
                  <a:srgbClr val="00874B"/>
                </a:solidFill>
              </a:rPr>
              <a:t>Raginska</a:t>
            </a:r>
            <a:r>
              <a:rPr lang="lv-LV" sz="1600" dirty="0"/>
              <a:t> (</a:t>
            </a:r>
            <a:r>
              <a:rPr lang="lv-LV" sz="1600" dirty="0" err="1"/>
              <a:t>kristine.raginska</a:t>
            </a:r>
            <a:r>
              <a:rPr lang="lv-LV" sz="1600" dirty="0" err="1">
                <a:hlinkClick r:id="rId3"/>
              </a:rPr>
              <a:t>@tukums.lv</a:t>
            </a:r>
            <a:r>
              <a:rPr lang="lv-LV" sz="1600" dirty="0"/>
              <a:t> vai zvanot uz numuru +371 26619416)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b="1" dirty="0"/>
              <a:t>konsultācija</a:t>
            </a:r>
            <a:r>
              <a:rPr lang="lv-LV" sz="1600" dirty="0"/>
              <a:t> </a:t>
            </a:r>
            <a:r>
              <a:rPr lang="lv-LV" sz="1600" b="1" dirty="0"/>
              <a:t>māju vecākajiem</a:t>
            </a:r>
            <a:r>
              <a:rPr lang="lv-LV" sz="1600" dirty="0"/>
              <a:t>: izpilddirektora vietniece </a:t>
            </a:r>
            <a:r>
              <a:rPr lang="lv-LV" sz="1600" b="1" dirty="0">
                <a:solidFill>
                  <a:srgbClr val="00874B"/>
                </a:solidFill>
              </a:rPr>
              <a:t>Baiba Pļaviņa </a:t>
            </a:r>
            <a:r>
              <a:rPr lang="lv-LV" sz="1600" dirty="0"/>
              <a:t>(</a:t>
            </a:r>
            <a:r>
              <a:rPr lang="lv-LV" sz="1600" dirty="0" err="1">
                <a:hlinkClick r:id="rId4"/>
              </a:rPr>
              <a:t>baiba.plavina@tukums.lv</a:t>
            </a:r>
            <a:r>
              <a:rPr lang="lv-LV" sz="1600" dirty="0"/>
              <a:t>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600" dirty="0"/>
              <a:t>Par </a:t>
            </a:r>
            <a:r>
              <a:rPr lang="lv-LV" sz="1600" b="1" dirty="0"/>
              <a:t>zemes jautājumiem</a:t>
            </a:r>
            <a:r>
              <a:rPr lang="lv-LV" sz="1600" dirty="0"/>
              <a:t>: Īpašumu nodaļas vadītāja vietniece zemes ierīcības jautājumos </a:t>
            </a:r>
            <a:r>
              <a:rPr lang="lv-LV" sz="1600" b="1" dirty="0">
                <a:solidFill>
                  <a:srgbClr val="00874B"/>
                </a:solidFill>
              </a:rPr>
              <a:t>Vineta Salmane </a:t>
            </a:r>
            <a:r>
              <a:rPr lang="lv-LV" sz="1600" dirty="0"/>
              <a:t>(T: +371 22009228)</a:t>
            </a:r>
            <a:endParaRPr lang="lv-LV" sz="1600" b="1" dirty="0">
              <a:solidFill>
                <a:srgbClr val="00874B"/>
              </a:solidFill>
            </a:endParaRPr>
          </a:p>
          <a:p>
            <a:pPr marL="0" indent="0">
              <a:buNone/>
            </a:pPr>
            <a:r>
              <a:rPr lang="lv-LV" sz="1600" dirty="0"/>
              <a:t> </a:t>
            </a:r>
          </a:p>
          <a:p>
            <a:pPr marL="0" indent="0">
              <a:buNone/>
            </a:pPr>
            <a:endParaRPr lang="lv-LV" sz="1600" dirty="0"/>
          </a:p>
        </p:txBody>
      </p:sp>
      <p:pic>
        <p:nvPicPr>
          <p:cNvPr id="6" name="Grafika 5" descr="Runa">
            <a:extLst>
              <a:ext uri="{FF2B5EF4-FFF2-40B4-BE49-F238E27FC236}">
                <a16:creationId xmlns:a16="http://schemas.microsoft.com/office/drawing/2014/main" id="{44C262CF-B4E7-01B0-AB27-3452D8619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528" y="17728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33788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043608" y="2708920"/>
            <a:ext cx="72723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4000" b="1" dirty="0">
                <a:solidFill>
                  <a:srgbClr val="00874B"/>
                </a:solidFill>
                <a:latin typeface="+mn-lt"/>
              </a:rPr>
              <a:t>Tukuma novada pašvaldības atbalsts dzīvojamo māju pārvaldīšanā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29606D7-3A44-F662-EECD-D0F6902D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6245225"/>
            <a:ext cx="5624264" cy="476250"/>
          </a:xfrm>
        </p:spPr>
        <p:txBody>
          <a:bodyPr/>
          <a:lstStyle/>
          <a:p>
            <a:pPr algn="l">
              <a:defRPr/>
            </a:pPr>
            <a:r>
              <a:rPr lang="lv-LV" b="1" i="1" dirty="0">
                <a:solidFill>
                  <a:srgbClr val="3E7259"/>
                </a:solidFill>
                <a:latin typeface="+mn-lt"/>
              </a:rPr>
              <a:t>Tikšanās ar daudzdzīvokļu dzīvojamo māju īpašniekiem par māju pārvaldīšanas un apsaimniekošanas jautājumiem</a:t>
            </a:r>
          </a:p>
        </p:txBody>
      </p:sp>
    </p:spTree>
    <p:extLst>
      <p:ext uri="{BB962C8B-B14F-4D97-AF65-F5344CB8AC3E}">
        <p14:creationId xmlns:p14="http://schemas.microsoft.com/office/powerpoint/2010/main" val="1044953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A8D15A-B38E-230A-0A46-6FD60ABE5291}"/>
              </a:ext>
            </a:extLst>
          </p:cNvPr>
          <p:cNvSpPr txBox="1">
            <a:spLocks/>
          </p:cNvSpPr>
          <p:nvPr/>
        </p:nvSpPr>
        <p:spPr bwMode="auto">
          <a:xfrm>
            <a:off x="468058" y="1121713"/>
            <a:ext cx="3633564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lv-LV" sz="2000" b="1" u="sng" kern="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Atbalsts energoefektivitātes paaugstināšanas pasākumiem</a:t>
            </a:r>
            <a:endParaRPr lang="en-GB" u="sng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C036C9-80BF-CA65-DD77-54707050E84C}"/>
              </a:ext>
            </a:extLst>
          </p:cNvPr>
          <p:cNvSpPr txBox="1">
            <a:spLocks/>
          </p:cNvSpPr>
          <p:nvPr/>
        </p:nvSpPr>
        <p:spPr bwMode="auto">
          <a:xfrm>
            <a:off x="31614" y="1865716"/>
            <a:ext cx="2507357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pt-BR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Energoauditam</a:t>
            </a: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lv-LV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pt-BR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80 % vai līdz 1000 EUR</a:t>
            </a:r>
            <a:endParaRPr lang="en-GB" sz="2400" kern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E9ABA9-68B1-A51E-6140-2653BCAEDE66}"/>
              </a:ext>
            </a:extLst>
          </p:cNvPr>
          <p:cNvSpPr txBox="1">
            <a:spLocks/>
          </p:cNvSpPr>
          <p:nvPr/>
        </p:nvSpPr>
        <p:spPr bwMode="auto">
          <a:xfrm>
            <a:off x="-122621" y="2372316"/>
            <a:ext cx="2699792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anose="05000000000000000000" pitchFamily="2" charset="2"/>
              <a:buChar char="q"/>
            </a:pPr>
            <a:r>
              <a:rPr lang="fi-FI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Tehniskai apsekošanai</a:t>
            </a: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80% vai līdz 1000 EUR</a:t>
            </a:r>
            <a:endParaRPr lang="en-GB" sz="2400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53CD15-9CF1-7D3F-82DD-19874FF1B212}"/>
              </a:ext>
            </a:extLst>
          </p:cNvPr>
          <p:cNvSpPr txBox="1">
            <a:spLocks/>
          </p:cNvSpPr>
          <p:nvPr/>
        </p:nvSpPr>
        <p:spPr bwMode="auto">
          <a:xfrm>
            <a:off x="31614" y="2930428"/>
            <a:ext cx="4506453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i-FI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Būvniecības ieceres dokumentācijas</a:t>
            </a: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izstrādei </a:t>
            </a:r>
            <a:r>
              <a:rPr lang="fi-FI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50% vai līdz 5000 EUR</a:t>
            </a:r>
            <a:endParaRPr lang="en-GB" sz="2400" kern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2980F1-42BD-8736-3EB1-63DF5B15BA3F}"/>
              </a:ext>
            </a:extLst>
          </p:cNvPr>
          <p:cNvSpPr txBox="1">
            <a:spLocks/>
          </p:cNvSpPr>
          <p:nvPr/>
        </p:nvSpPr>
        <p:spPr bwMode="auto">
          <a:xfrm>
            <a:off x="31614" y="3523827"/>
            <a:ext cx="3457941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i-FI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Energoefektivitātes pasākumiem</a:t>
            </a: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50% vai līdz 22 000 EUR</a:t>
            </a:r>
            <a:endParaRPr lang="en-GB" sz="2400" kern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F1C6583-9F06-E58D-C537-4225AD5096E9}"/>
              </a:ext>
            </a:extLst>
          </p:cNvPr>
          <p:cNvSpPr txBox="1">
            <a:spLocks/>
          </p:cNvSpPr>
          <p:nvPr/>
        </p:nvSpPr>
        <p:spPr bwMode="auto">
          <a:xfrm>
            <a:off x="4440923" y="1121713"/>
            <a:ext cx="4506452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lv-LV" sz="2000" b="1" u="sng" kern="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Atbalsts zemesgabalu labiekārtošanai</a:t>
            </a:r>
            <a:endParaRPr lang="en-GB" u="sng" kern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D63FAC-E9A1-4888-03ED-2C4CBBA3BDD8}"/>
              </a:ext>
            </a:extLst>
          </p:cNvPr>
          <p:cNvSpPr txBox="1">
            <a:spLocks/>
          </p:cNvSpPr>
          <p:nvPr/>
        </p:nvSpPr>
        <p:spPr bwMode="auto">
          <a:xfrm>
            <a:off x="4351804" y="1879315"/>
            <a:ext cx="4506453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i-FI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Būvniecības ieceres dokumentācijas</a:t>
            </a: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izstrādei </a:t>
            </a:r>
            <a:r>
              <a:rPr lang="fi-FI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50% vai līdz 500 EUR</a:t>
            </a:r>
            <a:endParaRPr lang="en-GB" sz="2400" kern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67BF589-AF58-1529-A6EE-5E42DD7AB337}"/>
              </a:ext>
            </a:extLst>
          </p:cNvPr>
          <p:cNvSpPr txBox="1">
            <a:spLocks/>
          </p:cNvSpPr>
          <p:nvPr/>
        </p:nvSpPr>
        <p:spPr bwMode="auto">
          <a:xfrm>
            <a:off x="4351804" y="2917582"/>
            <a:ext cx="3303909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i-FI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Labiekārtošanas darbu veikšanai </a:t>
            </a:r>
            <a:r>
              <a:rPr lang="fi-FI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50 % vai līdz 15 000,00 EUR</a:t>
            </a:r>
            <a:endParaRPr lang="en-GB" sz="2400" kern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0F2E8FF-2B38-A692-E789-BDA554372FE7}"/>
              </a:ext>
            </a:extLst>
          </p:cNvPr>
          <p:cNvSpPr txBox="1">
            <a:spLocks/>
          </p:cNvSpPr>
          <p:nvPr/>
        </p:nvSpPr>
        <p:spPr bwMode="auto">
          <a:xfrm>
            <a:off x="4352548" y="2428543"/>
            <a:ext cx="4533551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de-DE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Slēgtas atkritumu konteineru novietnes izbūvei </a:t>
            </a:r>
            <a:r>
              <a:rPr lang="de-DE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80 % vai līdz 5000 EUR</a:t>
            </a:r>
            <a:endParaRPr lang="en-GB" sz="2400" kern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B40DE5B-3957-4ED3-B7A4-34005F346185}"/>
              </a:ext>
            </a:extLst>
          </p:cNvPr>
          <p:cNvSpPr txBox="1">
            <a:spLocks/>
          </p:cNvSpPr>
          <p:nvPr/>
        </p:nvSpPr>
        <p:spPr bwMode="auto">
          <a:xfrm>
            <a:off x="4351803" y="3510206"/>
            <a:ext cx="4684693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Labiekārtošanas darbu veikšanai                             </a:t>
            </a:r>
            <a:r>
              <a:rPr lang="lv-LV" sz="1600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(ja piesaistīti ES fonda vai citi finansējuma līdzekļi)                  </a:t>
            </a:r>
            <a:r>
              <a:rPr lang="lv-LV" sz="16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80% vai līdz 30 000 EUR</a:t>
            </a:r>
          </a:p>
          <a:p>
            <a:pPr>
              <a:buFont typeface="Wingdings" panose="05000000000000000000" pitchFamily="2" charset="2"/>
              <a:buChar char="q"/>
            </a:pPr>
            <a:endParaRPr lang="lv-LV" sz="1600" b="1" i="1" kern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585741-7A0B-B929-5437-301955D0131A}"/>
              </a:ext>
            </a:extLst>
          </p:cNvPr>
          <p:cNvSpPr txBox="1">
            <a:spLocks/>
          </p:cNvSpPr>
          <p:nvPr/>
        </p:nvSpPr>
        <p:spPr bwMode="auto">
          <a:xfrm>
            <a:off x="2051286" y="4535999"/>
            <a:ext cx="5604427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lv-LV" sz="2000" b="1" u="sng" kern="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Sniedzam atbalstu telpu nodrošinājumā </a:t>
            </a:r>
            <a:endParaRPr lang="en-GB" u="sng" kern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FA7B356-6946-9F00-8B32-40917A56CFA5}"/>
              </a:ext>
            </a:extLst>
          </p:cNvPr>
          <p:cNvSpPr txBox="1">
            <a:spLocks/>
          </p:cNvSpPr>
          <p:nvPr/>
        </p:nvSpPr>
        <p:spPr bwMode="auto">
          <a:xfrm>
            <a:off x="46459" y="4989342"/>
            <a:ext cx="8811798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Savlaicīgi, iepriekš sazinoties ar Tukuma novada pašvaldību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1841485225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A8D15A-B38E-230A-0A46-6FD60ABE5291}"/>
              </a:ext>
            </a:extLst>
          </p:cNvPr>
          <p:cNvSpPr txBox="1">
            <a:spLocks/>
          </p:cNvSpPr>
          <p:nvPr/>
        </p:nvSpPr>
        <p:spPr bwMode="auto">
          <a:xfrm>
            <a:off x="0" y="1627960"/>
            <a:ext cx="3633564" cy="40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lv-LV" sz="2000" b="1" u="sng" kern="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Īstenojamā projekta mērķis</a:t>
            </a:r>
            <a:endParaRPr lang="en-GB" u="sng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C036C9-80BF-CA65-DD77-54707050E84C}"/>
              </a:ext>
            </a:extLst>
          </p:cNvPr>
          <p:cNvSpPr txBox="1">
            <a:spLocks/>
          </p:cNvSpPr>
          <p:nvPr/>
        </p:nvSpPr>
        <p:spPr bwMode="auto">
          <a:xfrm>
            <a:off x="49610" y="2132598"/>
            <a:ext cx="3791654" cy="31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Vismaz 30% primārās enerģijas ietaupījumu</a:t>
            </a:r>
            <a:endParaRPr lang="en-GB" sz="2400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53CD15-9CF1-7D3F-82DD-19874FF1B212}"/>
              </a:ext>
            </a:extLst>
          </p:cNvPr>
          <p:cNvSpPr txBox="1">
            <a:spLocks/>
          </p:cNvSpPr>
          <p:nvPr/>
        </p:nvSpPr>
        <p:spPr bwMode="auto">
          <a:xfrm>
            <a:off x="68330" y="2786537"/>
            <a:ext cx="3656233" cy="111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Uz katriem renovācijas projekta attiecināmo izmaksu 5 000 eiro primārās enerģijas ietaupījumu ir 1 MWh/gadā.</a:t>
            </a:r>
            <a:endParaRPr lang="en-GB" sz="2400" kern="0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D67390C9-5F4A-4C79-552E-136F7E5F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1075"/>
            <a:ext cx="9075498" cy="634082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2400" b="1" dirty="0">
                <a:solidFill>
                  <a:srgbClr val="00874B"/>
                </a:solidFill>
              </a:rPr>
              <a:t>Altum programma d</a:t>
            </a:r>
            <a:r>
              <a:rPr lang="lv-LV" sz="2400" b="1" i="0" dirty="0">
                <a:solidFill>
                  <a:srgbClr val="00874B"/>
                </a:solidFill>
                <a:effectLst/>
              </a:rPr>
              <a:t>audzdzīvokļu māju energoefektivitātei</a:t>
            </a:r>
            <a:br>
              <a:rPr lang="lv-LV" sz="2400" b="1" i="0" dirty="0">
                <a:solidFill>
                  <a:srgbClr val="00874B"/>
                </a:solidFill>
                <a:effectLst/>
              </a:rPr>
            </a:br>
            <a:r>
              <a:rPr lang="lv-LV" sz="2400" b="1" i="0" dirty="0">
                <a:solidFill>
                  <a:srgbClr val="00874B"/>
                </a:solidFill>
                <a:effectLst/>
              </a:rPr>
              <a:t>no 2022. – 2026. gadam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51AD3-6149-6C59-F777-FEA3AC2C2583}"/>
              </a:ext>
            </a:extLst>
          </p:cNvPr>
          <p:cNvSpPr txBox="1">
            <a:spLocks/>
          </p:cNvSpPr>
          <p:nvPr/>
        </p:nvSpPr>
        <p:spPr bwMode="auto">
          <a:xfrm>
            <a:off x="4572000" y="1610599"/>
            <a:ext cx="3816424" cy="107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lv-LV" sz="1800" b="1" kern="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Programma paredz segt līdz pat 49% no kopējām energoefektivitātes projekta attiecināmām izmaksām bez pievienotās vērtības nodokļa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46E00F-8B95-4AE3-2D04-CC053B8E106E}"/>
              </a:ext>
            </a:extLst>
          </p:cNvPr>
          <p:cNvSpPr txBox="1">
            <a:spLocks/>
          </p:cNvSpPr>
          <p:nvPr/>
        </p:nvSpPr>
        <p:spPr bwMode="auto">
          <a:xfrm>
            <a:off x="4572000" y="2874541"/>
            <a:ext cx="3791654" cy="104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lv-LV" sz="1800" b="1" kern="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Finansējumu projekta īstenošanai var iegūt, piesakoties bankas aizdevumam, vai bankas atteikuma gadījumā Altum aizdevumam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53AD91B-4132-8471-705B-D7A108DFA3AF}"/>
              </a:ext>
            </a:extLst>
          </p:cNvPr>
          <p:cNvSpPr txBox="1">
            <a:spLocks/>
          </p:cNvSpPr>
          <p:nvPr/>
        </p:nvSpPr>
        <p:spPr bwMode="auto">
          <a:xfrm>
            <a:off x="78854" y="4038920"/>
            <a:ext cx="2773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lv-LV" sz="1800" b="1" u="sng" kern="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Kāpēc atjaunot ēku:</a:t>
            </a:r>
            <a:endParaRPr lang="en-GB" sz="2800" u="sng" kern="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A55A30-4886-FBB1-21A6-AD9EC82DD504}"/>
              </a:ext>
            </a:extLst>
          </p:cNvPr>
          <p:cNvSpPr txBox="1">
            <a:spLocks/>
          </p:cNvSpPr>
          <p:nvPr/>
        </p:nvSpPr>
        <p:spPr bwMode="auto">
          <a:xfrm>
            <a:off x="57944" y="4395402"/>
            <a:ext cx="4882334" cy="28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Samazinās siltumenerģijas patēriņš vidēji par 50%</a:t>
            </a:r>
            <a:endParaRPr lang="en-GB" sz="2400" kern="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9CA4B87-C775-8C64-4288-A72A64310EB0}"/>
              </a:ext>
            </a:extLst>
          </p:cNvPr>
          <p:cNvSpPr txBox="1">
            <a:spLocks/>
          </p:cNvSpPr>
          <p:nvPr/>
        </p:nvSpPr>
        <p:spPr bwMode="auto">
          <a:xfrm>
            <a:off x="57944" y="4725402"/>
            <a:ext cx="7762654" cy="28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Dzīvokļu īpašnieks regulē sev komfortablu siltumenerģijas temperatūru dzīvoklī</a:t>
            </a:r>
            <a:endParaRPr lang="en-GB" sz="2400" kern="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B24AA17-4B19-62A2-40DB-AE4C4741E957}"/>
              </a:ext>
            </a:extLst>
          </p:cNvPr>
          <p:cNvSpPr txBox="1">
            <a:spLocks/>
          </p:cNvSpPr>
          <p:nvPr/>
        </p:nvSpPr>
        <p:spPr bwMode="auto">
          <a:xfrm>
            <a:off x="57944" y="5055402"/>
            <a:ext cx="4882334" cy="28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Maksā tikai par patērēto siltumenerģiju</a:t>
            </a:r>
            <a:endParaRPr lang="en-GB" sz="2400" kern="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5FE75F2-53E7-A8FC-A39B-1C617DE5CE2F}"/>
              </a:ext>
            </a:extLst>
          </p:cNvPr>
          <p:cNvSpPr txBox="1">
            <a:spLocks/>
          </p:cNvSpPr>
          <p:nvPr/>
        </p:nvSpPr>
        <p:spPr bwMode="auto">
          <a:xfrm>
            <a:off x="49610" y="5379546"/>
            <a:ext cx="4882334" cy="28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Māja iegūst jaunu un modernu izskatu</a:t>
            </a:r>
            <a:endParaRPr lang="en-GB" sz="2400" kern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4799700-EC30-7542-73E6-6F510B83D704}"/>
              </a:ext>
            </a:extLst>
          </p:cNvPr>
          <p:cNvSpPr txBox="1">
            <a:spLocks/>
          </p:cNvSpPr>
          <p:nvPr/>
        </p:nvSpPr>
        <p:spPr bwMode="auto">
          <a:xfrm>
            <a:off x="57944" y="5703690"/>
            <a:ext cx="4882334" cy="28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Pieaug dzīvokļa īpašuma vērtība</a:t>
            </a:r>
            <a:endParaRPr lang="en-GB" sz="2400" kern="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DA9A69D-BB67-8413-E0FF-A6A60D491A40}"/>
              </a:ext>
            </a:extLst>
          </p:cNvPr>
          <p:cNvSpPr txBox="1">
            <a:spLocks/>
          </p:cNvSpPr>
          <p:nvPr/>
        </p:nvSpPr>
        <p:spPr bwMode="auto">
          <a:xfrm>
            <a:off x="57944" y="6068582"/>
            <a:ext cx="5738192" cy="28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Būtiski samazinās avārijas riski un uzturēšanas izmaksas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1773627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A8D15A-B38E-230A-0A46-6FD60ABE5291}"/>
              </a:ext>
            </a:extLst>
          </p:cNvPr>
          <p:cNvSpPr txBox="1">
            <a:spLocks/>
          </p:cNvSpPr>
          <p:nvPr/>
        </p:nvSpPr>
        <p:spPr bwMode="auto">
          <a:xfrm>
            <a:off x="395536" y="1187658"/>
            <a:ext cx="6282518" cy="55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lv-LV" sz="2000" b="1" kern="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Konkurss projektiem  BIEDRĪBĀM </a:t>
            </a:r>
            <a:r>
              <a:rPr lang="lv-LV" sz="2000" b="1" u="sng" kern="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lv-LV" sz="2400" b="1" u="sng" kern="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Darām paši</a:t>
            </a:r>
            <a:r>
              <a:rPr lang="lv-LV" sz="2000" b="1" u="sng" kern="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u="sng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C036C9-80BF-CA65-DD77-54707050E84C}"/>
              </a:ext>
            </a:extLst>
          </p:cNvPr>
          <p:cNvSpPr txBox="1">
            <a:spLocks/>
          </p:cNvSpPr>
          <p:nvPr/>
        </p:nvSpPr>
        <p:spPr bwMode="auto">
          <a:xfrm>
            <a:off x="1403648" y="3093377"/>
            <a:ext cx="6912768" cy="194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Viena projekta īstenošanai Pašvaldības finansējums ir </a:t>
            </a:r>
            <a:r>
              <a:rPr lang="lv-LV" sz="1600" b="1" i="1" kern="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līdz 1000,00 EUR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lv-LV" sz="1600" b="1" i="1" kern="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Viena biedrība </a:t>
            </a:r>
            <a:r>
              <a:rPr lang="lv-LV" sz="1600" b="1" i="1" u="sng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var iesniegt </a:t>
            </a: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neierobežotu skaitu pieteikumu, bet </a:t>
            </a:r>
            <a:r>
              <a:rPr lang="lv-LV" sz="1600" b="1" i="1" u="sng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atbalstīts</a:t>
            </a: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b="1" i="1" u="sng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tiek viens </a:t>
            </a: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pretendenta projekts.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lv-LV" sz="1600" b="1" i="1" kern="0" dirty="0">
                <a:latin typeface="+mj-lt"/>
              </a:rPr>
              <a:t>Projektiem jāpiesaista līdzfinansējums un/vai pašu ieguldījums naudas, mantas vai brīvprātīgā darba veidā vismaz </a:t>
            </a:r>
            <a:r>
              <a:rPr lang="lv-LV" sz="1600" b="1" i="1" kern="0" dirty="0">
                <a:solidFill>
                  <a:srgbClr val="C00000"/>
                </a:solidFill>
                <a:latin typeface="+mj-lt"/>
              </a:rPr>
              <a:t>20 % </a:t>
            </a:r>
            <a:r>
              <a:rPr lang="lv-LV" sz="1600" b="1" i="1" kern="0" dirty="0">
                <a:latin typeface="+mj-lt"/>
              </a:rPr>
              <a:t>apmērā no kopējām projekta izmaksām.</a:t>
            </a:r>
            <a:endParaRPr lang="lv-LV" sz="1600" b="1" i="1" kern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53CD15-9CF1-7D3F-82DD-19874FF1B212}"/>
              </a:ext>
            </a:extLst>
          </p:cNvPr>
          <p:cNvSpPr txBox="1">
            <a:spLocks/>
          </p:cNvSpPr>
          <p:nvPr/>
        </p:nvSpPr>
        <p:spPr bwMode="auto">
          <a:xfrm>
            <a:off x="283038" y="2106292"/>
            <a:ext cx="5585106" cy="81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Projekta īstenošanas laiks: </a:t>
            </a:r>
            <a:r>
              <a:rPr lang="lv-LV" sz="1600" b="1" i="1" kern="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1. maija līdz 31. oktobrim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lv-LV" sz="1600" b="1" i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Tiek izsludināts līdz </a:t>
            </a:r>
            <a:r>
              <a:rPr lang="lv-LV" sz="1600" b="1" i="1" kern="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1.martam</a:t>
            </a:r>
            <a:endParaRPr lang="en-GB" sz="2400" kern="0" dirty="0">
              <a:solidFill>
                <a:srgbClr val="C00000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D67390C9-5F4A-4C79-552E-136F7E5F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254853"/>
            <a:ext cx="9075498" cy="63408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lv-LV" sz="2400" b="1" kern="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Atbalsts BIEDRĪBĀM </a:t>
            </a:r>
            <a:endParaRPr lang="lv-LV" sz="2400" b="1" i="0" dirty="0">
              <a:solidFill>
                <a:srgbClr val="00874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87652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043608" y="2708920"/>
            <a:ext cx="72723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4000" b="1" dirty="0">
                <a:solidFill>
                  <a:srgbClr val="00874B"/>
                </a:solidFill>
                <a:latin typeface="+mn-lt"/>
              </a:rPr>
              <a:t>Komunālo pakalpojumu sniegšanas izmaiņas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4000" b="1" dirty="0">
                <a:solidFill>
                  <a:srgbClr val="00874B"/>
                </a:solidFill>
                <a:latin typeface="+mn-lt"/>
              </a:rPr>
              <a:t>ar 2024. gada </a:t>
            </a:r>
            <a:r>
              <a:rPr lang="lv-LV" altLang="lv-LV" sz="4000" b="1" dirty="0">
                <a:solidFill>
                  <a:srgbClr val="C00000"/>
                </a:solidFill>
                <a:latin typeface="+mn-lt"/>
              </a:rPr>
              <a:t>1. janvāri</a:t>
            </a:r>
          </a:p>
        </p:txBody>
      </p:sp>
    </p:spTree>
    <p:extLst>
      <p:ext uri="{BB962C8B-B14F-4D97-AF65-F5344CB8AC3E}">
        <p14:creationId xmlns:p14="http://schemas.microsoft.com/office/powerpoint/2010/main" val="3783517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65FC3C-E975-7C55-40C1-741A419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3600" b="1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Komunālo pakalpojumu sniegšanas IZMAIŅAS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E9AADD1-39C1-A74D-F417-6769495B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pPr marL="114300" indent="0" algn="just">
              <a:buNone/>
            </a:pPr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Engures pagasta pārvalde ūdens un kanalizācijas </a:t>
            </a:r>
            <a:r>
              <a:rPr lang="lv-LV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pakalpojumus un atkritumu izvešanas starpniecības pakalpojumu sniedz līdz  </a:t>
            </a:r>
            <a:r>
              <a:rPr lang="lv-LV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</a:t>
            </a:r>
            <a:r>
              <a:rPr lang="lv-LV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gada 31. decembrim</a:t>
            </a:r>
            <a:r>
              <a:rPr lang="lv-LV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114300" indent="0" algn="just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lv-LV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Sākot ar </a:t>
            </a:r>
            <a:r>
              <a:rPr lang="lv-LV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2024. gada 1. janvāri </a:t>
            </a:r>
            <a:r>
              <a:rPr lang="lv-LV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Engurē pakalpojumi tiks nodrošināti sekojošā kārtībā:</a:t>
            </a:r>
          </a:p>
          <a:p>
            <a:pPr marL="114300" indent="0" algn="just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indent="-285750" algn="just"/>
            <a:r>
              <a:rPr lang="lv-LV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ū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dens un kanalizācijas pakalpojums – 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SIA Tukuma ūde</a:t>
            </a:r>
            <a:r>
              <a:rPr lang="lv-LV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ns </a:t>
            </a:r>
            <a:r>
              <a:rPr lang="lv-LV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(rēķins </a:t>
            </a:r>
            <a:r>
              <a:rPr lang="lv-LV" sz="14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netiks izstādīts no Engures pagasta pārvaldes</a:t>
            </a:r>
            <a:r>
              <a:rPr lang="lv-LV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indent="-285750" algn="just"/>
            <a:r>
              <a:rPr lang="lv-LV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atkritumu izvešana </a:t>
            </a:r>
            <a:r>
              <a:rPr lang="lv-LV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AAS «Piejūra» </a:t>
            </a:r>
            <a:r>
              <a:rPr lang="lv-LV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(rēķins </a:t>
            </a:r>
            <a:r>
              <a:rPr lang="lv-LV" sz="14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netiks izstādīts no Engures pagasta pārvaldes</a:t>
            </a:r>
            <a:r>
              <a:rPr lang="lv-LV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buAutoNum type="arabicPeriod"/>
            </a:pPr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61735"/>
      </p:ext>
    </p:extLst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282D47E-DE35-2C01-B99F-4252DC89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lv-LV" sz="4000" dirty="0"/>
              <a:t>Tarifi</a:t>
            </a:r>
          </a:p>
        </p:txBody>
      </p:sp>
      <p:graphicFrame>
        <p:nvGraphicFramePr>
          <p:cNvPr id="4" name="Tabula 4">
            <a:extLst>
              <a:ext uri="{FF2B5EF4-FFF2-40B4-BE49-F238E27FC236}">
                <a16:creationId xmlns:a16="http://schemas.microsoft.com/office/drawing/2014/main" id="{DCC89DC8-4D41-686B-8CC8-ADF98B59C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553037"/>
              </p:ext>
            </p:extLst>
          </p:nvPr>
        </p:nvGraphicFramePr>
        <p:xfrm>
          <a:off x="683568" y="1600200"/>
          <a:ext cx="8003232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1671140144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85847357"/>
                    </a:ext>
                  </a:extLst>
                </a:gridCol>
                <a:gridCol w="2962672">
                  <a:extLst>
                    <a:ext uri="{9D8B030D-6E8A-4147-A177-3AD203B41FA5}">
                      <a16:colId xmlns:a16="http://schemas.microsoft.com/office/drawing/2014/main" val="988836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7030A0"/>
                          </a:solidFill>
                        </a:rPr>
                        <a:t>Pakalpojuma sniedzējs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7030A0"/>
                          </a:solidFill>
                        </a:rPr>
                        <a:t>Ar 01.07.2023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7030A0"/>
                          </a:solidFill>
                        </a:rPr>
                        <a:t>Piezīmes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05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l"/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SIA “Atkritumu apsaimniekošanas sabiedrība ”PIEJŪRA”” </a:t>
                      </a:r>
                      <a:endParaRPr lang="lv-L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dirty="0"/>
                        <a:t>spēkā esošais tarifs (27,41 euro/m³ ar PVN)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988185"/>
                  </a:ext>
                </a:extLst>
              </a:tr>
              <a:tr h="494784">
                <a:tc>
                  <a:txBody>
                    <a:bodyPr/>
                    <a:lstStyle/>
                    <a:p>
                      <a:pPr algn="l"/>
                      <a:r>
                        <a:rPr lang="lv-LV" dirty="0"/>
                        <a:t>SIA «Tukuma ūdens»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lv-LV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ūdens 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1.57 EUR/m</a:t>
                      </a:r>
                      <a:r>
                        <a:rPr lang="lv-LV" sz="1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 PVN;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lv-LV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kanalizācija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2,08 EUR/m</a:t>
                      </a:r>
                      <a:r>
                        <a:rPr lang="lv-LV" sz="1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 PVN </a:t>
                      </a:r>
                      <a:endParaRPr lang="lv-LV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lv-LV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Engures pagasta pārvalde: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lv-LV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ūdens – 0,79 EUR/m</a:t>
                      </a:r>
                      <a:r>
                        <a:rPr lang="lv-LV" sz="1600" i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lv-LV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 PVN;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lv-LV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kanalizācija –  2,19 EUR/m</a:t>
                      </a:r>
                      <a:r>
                        <a:rPr lang="lv-LV" sz="1600" i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lv-LV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 PVN 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lv-LV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lv-LV" sz="1600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 2024. gadu tarifs būtiski palielinātos</a:t>
                      </a:r>
                      <a:r>
                        <a:rPr lang="lv-LV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lv-LV" sz="1600" i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736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3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4539-677C-93EE-C2F8-0E33EECCC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lv-LV" dirty="0"/>
          </a:p>
          <a:p>
            <a:pPr marL="0" indent="0" algn="just">
              <a:buNone/>
            </a:pPr>
            <a:r>
              <a:rPr lang="lv-LV" dirty="0"/>
              <a:t>Neatkarīgi no tā, kā iegūts dzīvokļa īpašums - </a:t>
            </a:r>
            <a:r>
              <a:rPr lang="lv-LV" b="1" dirty="0">
                <a:solidFill>
                  <a:srgbClr val="00874B"/>
                </a:solidFill>
              </a:rPr>
              <a:t>pērkot, privatizējot, mantojot</a:t>
            </a:r>
            <a:r>
              <a:rPr lang="lv-LV" dirty="0"/>
              <a:t>, u.c. - tā ir robeža, kurai pārkāpjot, no </a:t>
            </a:r>
            <a:r>
              <a:rPr lang="lv-LV" b="1" dirty="0"/>
              <a:t>patērētāja</a:t>
            </a:r>
            <a:r>
              <a:rPr lang="lv-LV" dirty="0"/>
              <a:t> - īrnieka, persona kļūst par </a:t>
            </a:r>
            <a:r>
              <a:rPr lang="lv-LV" b="1" dirty="0"/>
              <a:t>privātīpašnieku</a:t>
            </a:r>
            <a:r>
              <a:rPr lang="lv-LV" dirty="0"/>
              <a:t>, ar visiem izrietošajiem </a:t>
            </a:r>
            <a:r>
              <a:rPr lang="lv-LV" u="sng" dirty="0"/>
              <a:t>pienākumiem un tiesībām</a:t>
            </a:r>
            <a:r>
              <a:rPr lang="lv-LV" dirty="0"/>
              <a:t>.</a:t>
            </a:r>
          </a:p>
        </p:txBody>
      </p:sp>
      <p:sp>
        <p:nvSpPr>
          <p:cNvPr id="7" name="Virsraksts 1">
            <a:extLst>
              <a:ext uri="{FF2B5EF4-FFF2-40B4-BE49-F238E27FC236}">
                <a16:creationId xmlns:a16="http://schemas.microsoft.com/office/drawing/2014/main" id="{7884F125-F4DA-2BED-23FC-D0D835386E45}"/>
              </a:ext>
            </a:extLst>
          </p:cNvPr>
          <p:cNvSpPr txBox="1">
            <a:spLocks/>
          </p:cNvSpPr>
          <p:nvPr/>
        </p:nvSpPr>
        <p:spPr bwMode="auto">
          <a:xfrm>
            <a:off x="457200" y="322760"/>
            <a:ext cx="8229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Kā kļūt par dzīvokļa īpašnieku?</a:t>
            </a:r>
          </a:p>
        </p:txBody>
      </p:sp>
    </p:spTree>
    <p:extLst>
      <p:ext uri="{BB962C8B-B14F-4D97-AF65-F5344CB8AC3E}">
        <p14:creationId xmlns:p14="http://schemas.microsoft.com/office/powerpoint/2010/main" val="3533479955"/>
      </p:ext>
    </p:extLst>
  </p:cSld>
  <p:clrMapOvr>
    <a:masterClrMapping/>
  </p:clrMapOvr>
  <p:transition spd="med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282D47E-DE35-2C01-B99F-4252DC89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lv-LV" sz="4000" dirty="0"/>
              <a:t>Tiešie norēķini</a:t>
            </a:r>
          </a:p>
        </p:txBody>
      </p:sp>
      <p:graphicFrame>
        <p:nvGraphicFramePr>
          <p:cNvPr id="4" name="Tabula 4">
            <a:extLst>
              <a:ext uri="{FF2B5EF4-FFF2-40B4-BE49-F238E27FC236}">
                <a16:creationId xmlns:a16="http://schemas.microsoft.com/office/drawing/2014/main" id="{DCC89DC8-4D41-686B-8CC8-ADF98B59C1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671140144"/>
                    </a:ext>
                  </a:extLst>
                </a:gridCol>
                <a:gridCol w="2235696">
                  <a:extLst>
                    <a:ext uri="{9D8B030D-6E8A-4147-A177-3AD203B41FA5}">
                      <a16:colId xmlns:a16="http://schemas.microsoft.com/office/drawing/2014/main" val="185847357"/>
                    </a:ext>
                  </a:extLst>
                </a:gridCol>
                <a:gridCol w="3250704">
                  <a:extLst>
                    <a:ext uri="{9D8B030D-6E8A-4147-A177-3AD203B41FA5}">
                      <a16:colId xmlns:a16="http://schemas.microsoft.com/office/drawing/2014/main" val="988836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7030A0"/>
                          </a:solidFill>
                        </a:rPr>
                        <a:t>Pakalpojuma sniedzējs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7030A0"/>
                          </a:solidFill>
                        </a:rPr>
                        <a:t>Viena rēķina administrēšanas izdevumi*, </a:t>
                      </a:r>
                      <a:r>
                        <a:rPr lang="lv-LV" dirty="0" err="1">
                          <a:solidFill>
                            <a:srgbClr val="7030A0"/>
                          </a:solidFill>
                        </a:rPr>
                        <a:t>Eur</a:t>
                      </a:r>
                      <a:endParaRPr lang="lv-LV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7030A0"/>
                          </a:solidFill>
                        </a:rPr>
                        <a:t>Riski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v-LV" dirty="0"/>
                        <a:t>SIA «Tukuma siltums»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1,35  (bez PVN)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lv-LV" i="1" dirty="0"/>
                        <a:t>aprēķinā nav iekļauti izdevumi par parādu piedziņu tiesas ceļā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lv-LV" i="1" dirty="0"/>
                        <a:t>vienota metodika pakalpojuma sniegšanai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lv-LV" i="1" dirty="0"/>
                        <a:t>pakalpojuma nepārtraukta nodrošināšana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SIA “Atkritumu apsaimniekošanas sabiedrība ”PIEJŪRA”” </a:t>
                      </a:r>
                      <a:endParaRPr lang="lv-L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3,30 (bez PVN)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88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v-LV" dirty="0"/>
                        <a:t>SIA «Tukuma ūdens»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2,55  (bez PVN)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3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368239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19A014-A5A6-FB80-9E26-288B55D4B8C6}"/>
              </a:ext>
            </a:extLst>
          </p:cNvPr>
          <p:cNvSpPr txBox="1"/>
          <p:nvPr/>
        </p:nvSpPr>
        <p:spPr>
          <a:xfrm>
            <a:off x="899592" y="491058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* </a:t>
            </a:r>
            <a:r>
              <a:rPr lang="lv-LV" sz="1400" i="1" dirty="0"/>
              <a:t>cenā nav iekļauti pasta izdevumi, ja rēķins tiek piegādāts pa pastu  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4166556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65FC3C-E975-7C55-40C1-741A419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3600" b="1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RĪCĪBAS PLĀNS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E9AADD1-39C1-A74D-F417-6769495B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62" y="1448780"/>
            <a:ext cx="8229600" cy="4140460"/>
          </a:xfrm>
        </p:spPr>
        <p:txBody>
          <a:bodyPr/>
          <a:lstStyle/>
          <a:p>
            <a:pPr marL="114300" indent="0" algn="just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26. oktobris 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informatīvā </a:t>
            </a:r>
            <a:r>
              <a:rPr lang="lv-LV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tikšanās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 dzīvokļu īpašniekiem</a:t>
            </a:r>
          </a:p>
          <a:p>
            <a:pPr marL="400050" indent="-285750" algn="just">
              <a:buFont typeface="Wingdings" panose="05000000000000000000" pitchFamily="2" charset="2"/>
              <a:buChar char="Ø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Dzīvokļu īpašniekiem līdz </a:t>
            </a:r>
            <a:r>
              <a:rPr lang="lv-LV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decembrim </a:t>
            </a:r>
            <a:r>
              <a:rPr lang="lv-LV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informēt 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 mājas pārvaldnieka 	izvēli 	</a:t>
            </a:r>
            <a:r>
              <a:rPr lang="lv-LV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Engures pagasta pārvaldes vadītāju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v-LV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 mājas īpašnieki </a:t>
            </a:r>
            <a:r>
              <a:rPr lang="lv-LV" sz="1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nebūs izvēlējušies pārvaldnieku, </a:t>
            </a:r>
            <a:r>
              <a:rPr lang="lv-LV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tad</a:t>
            </a:r>
            <a:r>
              <a:rPr lang="lv-LV" sz="1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KATRAM dzīvokļa 	īpašniekam 2023. gada </a:t>
            </a:r>
            <a:r>
              <a:rPr lang="lv-LV" sz="18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decembra mēneša laikā </a:t>
            </a:r>
            <a:r>
              <a:rPr lang="lv-LV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būs jānoslēdz līgumi ar 	KATRU  	pakalpojuma sniedzējiem </a:t>
            </a:r>
            <a:r>
              <a:rPr lang="lv-LV" sz="1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 Tiešajiem norēķiniem</a:t>
            </a:r>
          </a:p>
          <a:p>
            <a:pPr marL="114300" indent="0" algn="just">
              <a:buNone/>
            </a:pPr>
            <a:endParaRPr lang="lv-LV" sz="18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lv-LV" sz="1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Decembra mēnesī tiek organizēts process no pakalpojumu sniedzējiem par 	līgumu slēgšanu.</a:t>
            </a:r>
          </a:p>
          <a:p>
            <a:pPr marL="114300" indent="0" algn="just">
              <a:buNone/>
            </a:pPr>
            <a:endParaRPr lang="lv-LV" sz="1800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lv-LV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Ar</a:t>
            </a:r>
            <a:r>
              <a:rPr lang="lv-LV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2024. gada 1. janvāri </a:t>
            </a:r>
            <a:r>
              <a:rPr lang="lv-LV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Engures pagasta pārvalde pārtrauc sniegt 	pakalpojumu</a:t>
            </a:r>
          </a:p>
          <a:p>
            <a:pPr marL="114300" indent="0" algn="just">
              <a:buNone/>
            </a:pPr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Bultiņa: uz leju 6">
            <a:extLst>
              <a:ext uri="{FF2B5EF4-FFF2-40B4-BE49-F238E27FC236}">
                <a16:creationId xmlns:a16="http://schemas.microsoft.com/office/drawing/2014/main" id="{E82F504D-9A5B-ECEA-1457-1BEA03B17A6F}"/>
              </a:ext>
            </a:extLst>
          </p:cNvPr>
          <p:cNvSpPr/>
          <p:nvPr/>
        </p:nvSpPr>
        <p:spPr>
          <a:xfrm>
            <a:off x="1008609" y="1522545"/>
            <a:ext cx="288032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Bultiņa: uz leju 7">
            <a:extLst>
              <a:ext uri="{FF2B5EF4-FFF2-40B4-BE49-F238E27FC236}">
                <a16:creationId xmlns:a16="http://schemas.microsoft.com/office/drawing/2014/main" id="{9DF995AC-7CB7-49D7-7747-D9B721463119}"/>
              </a:ext>
            </a:extLst>
          </p:cNvPr>
          <p:cNvSpPr/>
          <p:nvPr/>
        </p:nvSpPr>
        <p:spPr>
          <a:xfrm>
            <a:off x="1008609" y="2172160"/>
            <a:ext cx="288032" cy="2880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ultiņa: uz leju 8">
            <a:extLst>
              <a:ext uri="{FF2B5EF4-FFF2-40B4-BE49-F238E27FC236}">
                <a16:creationId xmlns:a16="http://schemas.microsoft.com/office/drawing/2014/main" id="{E2D1D43D-C264-B003-AFE6-935BBBCBD743}"/>
              </a:ext>
            </a:extLst>
          </p:cNvPr>
          <p:cNvSpPr/>
          <p:nvPr/>
        </p:nvSpPr>
        <p:spPr>
          <a:xfrm>
            <a:off x="1047950" y="4867405"/>
            <a:ext cx="288032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Bultiņa: uz leju 9">
            <a:extLst>
              <a:ext uri="{FF2B5EF4-FFF2-40B4-BE49-F238E27FC236}">
                <a16:creationId xmlns:a16="http://schemas.microsoft.com/office/drawing/2014/main" id="{02DA7518-C61D-43F1-A660-661D09C55541}"/>
              </a:ext>
            </a:extLst>
          </p:cNvPr>
          <p:cNvSpPr/>
          <p:nvPr/>
        </p:nvSpPr>
        <p:spPr>
          <a:xfrm>
            <a:off x="1036415" y="4003243"/>
            <a:ext cx="288032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Grafika 10" descr="Bultiņa, viegli ieliekta">
            <a:extLst>
              <a:ext uri="{FF2B5EF4-FFF2-40B4-BE49-F238E27FC236}">
                <a16:creationId xmlns:a16="http://schemas.microsoft.com/office/drawing/2014/main" id="{D2C4E752-FB08-A765-8675-F16BCDC23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9712" y="1344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0482"/>
      </p:ext>
    </p:extLst>
  </p:cSld>
  <p:clrMapOvr>
    <a:masterClrMapping/>
  </p:clrMapOvr>
  <p:transition spd="med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115616" y="2780928"/>
            <a:ext cx="72723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4800" b="1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Paldies par uzmanību!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sz="4800" b="1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Uz sadarbību!</a:t>
            </a:r>
          </a:p>
        </p:txBody>
      </p:sp>
    </p:spTree>
    <p:extLst>
      <p:ext uri="{BB962C8B-B14F-4D97-AF65-F5344CB8AC3E}">
        <p14:creationId xmlns:p14="http://schemas.microsoft.com/office/powerpoint/2010/main" val="132145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56138" y="1989138"/>
            <a:ext cx="3660775" cy="3603625"/>
          </a:xfrm>
        </p:spPr>
        <p:txBody>
          <a:bodyPr/>
          <a:lstStyle/>
          <a:p>
            <a:pPr algn="just"/>
            <a:endParaRPr lang="lv-LV" sz="1200" dirty="0"/>
          </a:p>
          <a:p>
            <a:pPr marL="0" indent="0" algn="just">
              <a:buNone/>
            </a:pPr>
            <a:r>
              <a:rPr lang="lv-LV" sz="2800" dirty="0"/>
              <a:t>Dzīvokļa īpašnieks ir persona, kas ieguvusi  dzīvokļa īpašumu </a:t>
            </a:r>
            <a:r>
              <a:rPr lang="lv-LV" sz="2800" b="1" dirty="0"/>
              <a:t>un īpašuma tiesības  nostiprinājusi zemesgrāmatā</a:t>
            </a: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0" y="2191115"/>
            <a:ext cx="3528318" cy="382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3613008B-F386-CC1F-FC8C-57E410FA1FFA}"/>
              </a:ext>
            </a:extLst>
          </p:cNvPr>
          <p:cNvSpPr txBox="1">
            <a:spLocks/>
          </p:cNvSpPr>
          <p:nvPr/>
        </p:nvSpPr>
        <p:spPr bwMode="auto">
          <a:xfrm>
            <a:off x="457200" y="260648"/>
            <a:ext cx="8229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Dzīvokļa īpašnieks</a:t>
            </a:r>
          </a:p>
        </p:txBody>
      </p:sp>
    </p:spTree>
    <p:extLst>
      <p:ext uri="{BB962C8B-B14F-4D97-AF65-F5344CB8AC3E}">
        <p14:creationId xmlns:p14="http://schemas.microsoft.com/office/powerpoint/2010/main" val="393876017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BDA8A8-1097-001E-CAD6-C310A4824FF6}"/>
              </a:ext>
            </a:extLst>
          </p:cNvPr>
          <p:cNvSpPr/>
          <p:nvPr/>
        </p:nvSpPr>
        <p:spPr>
          <a:xfrm>
            <a:off x="3729608" y="2516113"/>
            <a:ext cx="1778496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/>
              <a:t>Dzīvokļa īpašums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FDBD5-3FD8-B5D3-6129-CD1D97A4B738}"/>
              </a:ext>
            </a:extLst>
          </p:cNvPr>
          <p:cNvSpPr/>
          <p:nvPr/>
        </p:nvSpPr>
        <p:spPr>
          <a:xfrm>
            <a:off x="1951112" y="4240740"/>
            <a:ext cx="1778496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/>
              <a:t>Atsevišķais īpašums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DCE61F-AD6D-62CA-E8B1-13DA777EAD8F}"/>
              </a:ext>
            </a:extLst>
          </p:cNvPr>
          <p:cNvSpPr/>
          <p:nvPr/>
        </p:nvSpPr>
        <p:spPr>
          <a:xfrm>
            <a:off x="5508104" y="4221088"/>
            <a:ext cx="1778496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/>
              <a:t>Kopīpašuma domājamā daļa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E917D8-8D64-3C8F-2D70-5D93EB5EC942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840360" y="3429000"/>
            <a:ext cx="1227584" cy="811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37646F-BFA1-168A-4A45-7079AA11BCDA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148064" y="3429000"/>
            <a:ext cx="1249288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F353BB6-C1A7-96D8-1B6E-93519CA47FE1}"/>
              </a:ext>
            </a:extLst>
          </p:cNvPr>
          <p:cNvSpPr txBox="1"/>
          <p:nvPr/>
        </p:nvSpPr>
        <p:spPr>
          <a:xfrm>
            <a:off x="2602632" y="197089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i="1" dirty="0"/>
              <a:t>(Dzīvokļa īpašuma likuma 2.pants)</a:t>
            </a:r>
          </a:p>
        </p:txBody>
      </p:sp>
      <p:sp>
        <p:nvSpPr>
          <p:cNvPr id="3" name="Virsraksts 1">
            <a:extLst>
              <a:ext uri="{FF2B5EF4-FFF2-40B4-BE49-F238E27FC236}">
                <a16:creationId xmlns:a16="http://schemas.microsoft.com/office/drawing/2014/main" id="{1373C2DA-EAAD-778F-3AD2-4BD1A581ADD8}"/>
              </a:ext>
            </a:extLst>
          </p:cNvPr>
          <p:cNvSpPr txBox="1">
            <a:spLocks/>
          </p:cNvSpPr>
          <p:nvPr/>
        </p:nvSpPr>
        <p:spPr bwMode="auto">
          <a:xfrm>
            <a:off x="457200" y="322760"/>
            <a:ext cx="8229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Kas Jums pieder?</a:t>
            </a:r>
          </a:p>
        </p:txBody>
      </p:sp>
    </p:spTree>
    <p:extLst>
      <p:ext uri="{BB962C8B-B14F-4D97-AF65-F5344CB8AC3E}">
        <p14:creationId xmlns:p14="http://schemas.microsoft.com/office/powerpoint/2010/main" val="102108170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lv-LV" sz="2000" dirty="0"/>
          </a:p>
          <a:p>
            <a:pPr algn="just"/>
            <a:endParaRPr lang="lv-LV" sz="2000" dirty="0"/>
          </a:p>
          <a:p>
            <a:pPr algn="just"/>
            <a:endParaRPr lang="lv-LV" dirty="0"/>
          </a:p>
          <a:p>
            <a:pPr marL="0" indent="0" algn="just">
              <a:buNone/>
            </a:pPr>
            <a:r>
              <a:rPr lang="lv-LV" dirty="0"/>
              <a:t>Viss, kas dzīvojamajā mājā nav sadalāms reālās daļās!!!</a:t>
            </a:r>
          </a:p>
          <a:p>
            <a:pPr algn="just"/>
            <a:endParaRPr lang="lv-LV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12C92-D4C4-A660-C62C-5CEBF1110525}"/>
              </a:ext>
            </a:extLst>
          </p:cNvPr>
          <p:cNvSpPr txBox="1"/>
          <p:nvPr/>
        </p:nvSpPr>
        <p:spPr>
          <a:xfrm>
            <a:off x="2555776" y="24928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i="1" dirty="0"/>
              <a:t>(Dzīvokļa īpašuma likuma 4.pants)</a:t>
            </a:r>
          </a:p>
        </p:txBody>
      </p:sp>
      <p:sp>
        <p:nvSpPr>
          <p:cNvPr id="9" name="Virsraksts 1">
            <a:extLst>
              <a:ext uri="{FF2B5EF4-FFF2-40B4-BE49-F238E27FC236}">
                <a16:creationId xmlns:a16="http://schemas.microsoft.com/office/drawing/2014/main" id="{847F81B2-BD4C-C8B1-1AC7-90B7186938D9}"/>
              </a:ext>
            </a:extLst>
          </p:cNvPr>
          <p:cNvSpPr txBox="1">
            <a:spLocks/>
          </p:cNvSpPr>
          <p:nvPr/>
        </p:nvSpPr>
        <p:spPr bwMode="auto">
          <a:xfrm>
            <a:off x="457200" y="322760"/>
            <a:ext cx="8229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Mājas kopīpašumā esošā daļa</a:t>
            </a:r>
          </a:p>
        </p:txBody>
      </p:sp>
    </p:spTree>
    <p:extLst>
      <p:ext uri="{BB962C8B-B14F-4D97-AF65-F5344CB8AC3E}">
        <p14:creationId xmlns:p14="http://schemas.microsoft.com/office/powerpoint/2010/main" val="382474522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88840"/>
            <a:ext cx="6556053" cy="4104456"/>
          </a:xfrm>
        </p:spPr>
        <p:txBody>
          <a:bodyPr/>
          <a:lstStyle/>
          <a:p>
            <a:pPr algn="just"/>
            <a:endParaRPr lang="lv-LV" dirty="0"/>
          </a:p>
          <a:p>
            <a:pPr algn="just"/>
            <a:r>
              <a:rPr lang="lv-LV" dirty="0"/>
              <a:t>Dzīvokļu īpašnieku </a:t>
            </a:r>
            <a:r>
              <a:rPr lang="lv-LV" b="1" dirty="0">
                <a:solidFill>
                  <a:srgbClr val="00874B"/>
                </a:solidFill>
              </a:rPr>
              <a:t>kopības sastāvā </a:t>
            </a:r>
            <a:r>
              <a:rPr lang="lv-LV" dirty="0"/>
              <a:t>ir </a:t>
            </a:r>
            <a:r>
              <a:rPr lang="lv-LV" dirty="0">
                <a:solidFill>
                  <a:srgbClr val="FF0000"/>
                </a:solidFill>
              </a:rPr>
              <a:t>visi</a:t>
            </a:r>
            <a:r>
              <a:rPr lang="lv-LV" dirty="0"/>
              <a:t> attiecīgās dzīvojamās mājas </a:t>
            </a:r>
            <a:r>
              <a:rPr lang="lv-LV" dirty="0">
                <a:solidFill>
                  <a:srgbClr val="FF0000"/>
                </a:solidFill>
              </a:rPr>
              <a:t>dzīvokļu īpašnieki</a:t>
            </a:r>
          </a:p>
          <a:p>
            <a:pPr algn="just"/>
            <a:r>
              <a:rPr lang="lv-LV" dirty="0"/>
              <a:t>Veidojas automātiski, personai iegūstot </a:t>
            </a:r>
            <a:r>
              <a:rPr lang="lv-LV" b="1" dirty="0">
                <a:solidFill>
                  <a:srgbClr val="00874B"/>
                </a:solidFill>
              </a:rPr>
              <a:t>īpašumā</a:t>
            </a:r>
            <a:r>
              <a:rPr lang="lv-LV" dirty="0"/>
              <a:t> dzīvokļa īpašumu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7D02D-AF00-895E-00ED-37EBDD82930F}"/>
              </a:ext>
            </a:extLst>
          </p:cNvPr>
          <p:cNvSpPr txBox="1"/>
          <p:nvPr/>
        </p:nvSpPr>
        <p:spPr>
          <a:xfrm>
            <a:off x="2411760" y="20608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i="1" dirty="0"/>
              <a:t>(Dzīvokļa īpašuma likuma 15.pants)</a:t>
            </a:r>
          </a:p>
        </p:txBody>
      </p:sp>
      <p:sp>
        <p:nvSpPr>
          <p:cNvPr id="7" name="Virsraksts 1">
            <a:extLst>
              <a:ext uri="{FF2B5EF4-FFF2-40B4-BE49-F238E27FC236}">
                <a16:creationId xmlns:a16="http://schemas.microsoft.com/office/drawing/2014/main" id="{A8444225-B927-3FC7-07A8-A6A000203D66}"/>
              </a:ext>
            </a:extLst>
          </p:cNvPr>
          <p:cNvSpPr txBox="1">
            <a:spLocks/>
          </p:cNvSpPr>
          <p:nvPr/>
        </p:nvSpPr>
        <p:spPr bwMode="auto">
          <a:xfrm>
            <a:off x="457200" y="322760"/>
            <a:ext cx="8229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lv-LV" sz="3600" b="1" kern="0" dirty="0">
                <a:solidFill>
                  <a:srgbClr val="00874B"/>
                </a:solidFill>
                <a:latin typeface="+mn-lt"/>
                <a:cs typeface="Shonar Bangla" panose="020B0502040204020203" pitchFamily="34" charset="0"/>
              </a:rPr>
              <a:t>Mājas dzīvokļu īpašnieku kopība</a:t>
            </a:r>
          </a:p>
        </p:txBody>
      </p:sp>
    </p:spTree>
    <p:extLst>
      <p:ext uri="{BB962C8B-B14F-4D97-AF65-F5344CB8AC3E}">
        <p14:creationId xmlns:p14="http://schemas.microsoft.com/office/powerpoint/2010/main" val="134344171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3149</Words>
  <Application>Microsoft Office PowerPoint</Application>
  <PresentationFormat>Slaidrāde ekrānā (4:3)</PresentationFormat>
  <Paragraphs>360</Paragraphs>
  <Slides>52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8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52</vt:i4>
      </vt:variant>
    </vt:vector>
  </HeadingPairs>
  <TitlesOfParts>
    <vt:vector size="61" baseType="lpstr">
      <vt:lpstr>Arial</vt:lpstr>
      <vt:lpstr>Brush Script MT</vt:lpstr>
      <vt:lpstr>Calibri</vt:lpstr>
      <vt:lpstr>Candara</vt:lpstr>
      <vt:lpstr>Roboto Condensed</vt:lpstr>
      <vt:lpstr>Times New Roman</vt:lpstr>
      <vt:lpstr>Wingdings</vt:lpstr>
      <vt:lpstr>Wingdings 2</vt:lpstr>
      <vt:lpstr>Default Design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Būvniecības informatīvā sistēma (BIS)</vt:lpstr>
      <vt:lpstr>Dzīvojamo māju pārvaldnieku reģistrs (BIS)</vt:lpstr>
      <vt:lpstr>Būvniecības informatīvā sistēma (BIS)</vt:lpstr>
      <vt:lpstr>Pārvaldīšanas pilnvarotās personas</vt:lpstr>
      <vt:lpstr>PowerPoint prezentācija</vt:lpstr>
      <vt:lpstr>Pārvaldnieks un Pārvaldīšanas uzdevums</vt:lpstr>
      <vt:lpstr>Pārvaldīšanas uzdevums </vt:lpstr>
      <vt:lpstr>Pārvaldīšanas uzdevums</vt:lpstr>
      <vt:lpstr>Pārvaldīšanas uzdevums</vt:lpstr>
      <vt:lpstr>PowerPoint prezentācija</vt:lpstr>
      <vt:lpstr>PowerPoint prezentācija</vt:lpstr>
      <vt:lpstr>Svarīgi zināt! - normatīvā bāze</vt:lpstr>
      <vt:lpstr>Svarīgi zināt! - informācijai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INFORMĀCIJA </vt:lpstr>
      <vt:lpstr>PowerPoint prezentācija</vt:lpstr>
      <vt:lpstr>Kur jautāt?</vt:lpstr>
      <vt:lpstr>PowerPoint prezentācija</vt:lpstr>
      <vt:lpstr>PowerPoint prezentācija</vt:lpstr>
      <vt:lpstr>Altum programma daudzdzīvokļu māju energoefektivitātei no 2022. – 2026. gadam</vt:lpstr>
      <vt:lpstr>Atbalsts BIEDRĪBĀM </vt:lpstr>
      <vt:lpstr>PowerPoint prezentācija</vt:lpstr>
      <vt:lpstr>Komunālo pakalpojumu sniegšanas IZMAIŅAS</vt:lpstr>
      <vt:lpstr>Tarifi</vt:lpstr>
      <vt:lpstr>Tiešie norēķini</vt:lpstr>
      <vt:lpstr>RĪCĪBAS PLĀNS</vt:lpstr>
      <vt:lpstr>PowerPoint prezentācija</vt:lpstr>
    </vt:vector>
  </TitlesOfParts>
  <Company>TND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Ingrida Smuskova</dc:creator>
  <cp:lastModifiedBy>Baiba Pļaviņa</cp:lastModifiedBy>
  <cp:revision>237</cp:revision>
  <cp:lastPrinted>2022-12-01T14:17:33Z</cp:lastPrinted>
  <dcterms:created xsi:type="dcterms:W3CDTF">2015-01-15T14:10:09Z</dcterms:created>
  <dcterms:modified xsi:type="dcterms:W3CDTF">2023-10-27T05:25:08Z</dcterms:modified>
</cp:coreProperties>
</file>