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56" r:id="rId2"/>
    <p:sldId id="349" r:id="rId3"/>
    <p:sldId id="286" r:id="rId4"/>
    <p:sldId id="359" r:id="rId5"/>
    <p:sldId id="351" r:id="rId6"/>
    <p:sldId id="352" r:id="rId7"/>
    <p:sldId id="353" r:id="rId8"/>
    <p:sldId id="355" r:id="rId9"/>
    <p:sldId id="356" r:id="rId10"/>
    <p:sldId id="360" r:id="rId11"/>
    <p:sldId id="350" r:id="rId12"/>
    <p:sldId id="357" r:id="rId13"/>
    <p:sldId id="363" r:id="rId14"/>
    <p:sldId id="361" r:id="rId15"/>
  </p:sldIdLst>
  <p:sldSz cx="9144000" cy="6858000" type="screen4x3"/>
  <p:notesSz cx="6799263" cy="9929813"/>
  <p:defaultTextStyle>
    <a:defPPr>
      <a:defRPr lang="lv-LV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iga.Priede" initials="A" lastIdx="1" clrIdx="0">
    <p:extLst>
      <p:ext uri="{19B8F6BF-5375-455C-9EA6-DF929625EA0E}">
        <p15:presenceInfo xmlns:p15="http://schemas.microsoft.com/office/powerpoint/2012/main" userId="Aiga.Priede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74B"/>
    <a:srgbClr val="3E7259"/>
    <a:srgbClr val="333333"/>
    <a:srgbClr val="435D1D"/>
    <a:srgbClr val="BEDC91"/>
    <a:srgbClr val="CCFF99"/>
    <a:srgbClr val="61862A"/>
    <a:srgbClr val="C7131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93" autoAdjust="0"/>
  </p:normalViewPr>
  <p:slideViewPr>
    <p:cSldViewPr showGuides="1">
      <p:cViewPr varScale="1">
        <p:scale>
          <a:sx n="86" d="100"/>
          <a:sy n="86" d="100"/>
        </p:scale>
        <p:origin x="1382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347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1342" y="0"/>
            <a:ext cx="2946347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037D256C-0AE2-457B-B1E6-FE87B36C65B2}" type="datetimeFigureOut">
              <a:rPr lang="lv-LV"/>
              <a:pPr>
                <a:defRPr/>
              </a:pPr>
              <a:t>27.10.2023</a:t>
            </a:fld>
            <a:endParaRPr lang="lv-L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31600"/>
            <a:ext cx="2946347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1342" y="9431600"/>
            <a:ext cx="2946347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AD70BDDF-F12E-41F3-9968-E992F4A984A5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91883430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347" cy="4964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1342" y="0"/>
            <a:ext cx="2946347" cy="4964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61F430F8-EA98-43D4-BF6F-23123DA738DF}" type="datetimeFigureOut">
              <a:rPr lang="lv-LV"/>
              <a:pPr>
                <a:defRPr/>
              </a:pPr>
              <a:t>27.10.2023</a:t>
            </a:fld>
            <a:endParaRPr lang="lv-LV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4113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lv-LV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927" y="4716661"/>
            <a:ext cx="5439410" cy="44684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lv-LV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1599"/>
            <a:ext cx="2946347" cy="496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1342" y="9431599"/>
            <a:ext cx="2946347" cy="496491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106773BF-B0E2-4792-A2E6-8E611DA5CFE1}" type="slidenum">
              <a:rPr lang="lv-LV" altLang="lv-LV"/>
              <a:pPr>
                <a:defRPr/>
              </a:pPr>
              <a:t>‹#›</a:t>
            </a:fld>
            <a:endParaRPr lang="lv-LV" altLang="lv-LV"/>
          </a:p>
        </p:txBody>
      </p:sp>
    </p:spTree>
    <p:extLst>
      <p:ext uri="{BB962C8B-B14F-4D97-AF65-F5344CB8AC3E}">
        <p14:creationId xmlns:p14="http://schemas.microsoft.com/office/powerpoint/2010/main" val="62095043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722120"/>
            <a:ext cx="9144000" cy="513588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lv-LV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lv-LV"/>
              <a:t>Tukšanās ar daudzdzīvokļu dzīvojamo māju īpašniekiem par māju pārvaldīšanas un apsaimniekošanas jautājumiem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38DCC3-E6D6-4F33-95A1-56E2EEA42246}" type="slidenum">
              <a:rPr lang="lv-LV" altLang="lv-LV"/>
              <a:pPr>
                <a:defRPr/>
              </a:pPr>
              <a:t>‹#›</a:t>
            </a:fld>
            <a:endParaRPr lang="lv-LV" altLang="lv-LV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83374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lv-LV"/>
              <a:t>Tukšanās ar daudzdzīvokļu dzīvojamo māju īpašniekiem par māju pārvaldīšanas un apsaimniekošanas jautājumiem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37838C-4F01-4DFC-AFF6-95E0551C9B09}" type="slidenum">
              <a:rPr lang="lv-LV" altLang="lv-LV"/>
              <a:pPr>
                <a:defRPr/>
              </a:pPr>
              <a:t>‹#›</a:t>
            </a:fld>
            <a:endParaRPr lang="lv-LV" altLang="lv-LV"/>
          </a:p>
        </p:txBody>
      </p:sp>
    </p:spTree>
    <p:extLst>
      <p:ext uri="{BB962C8B-B14F-4D97-AF65-F5344CB8AC3E}">
        <p14:creationId xmlns:p14="http://schemas.microsoft.com/office/powerpoint/2010/main" val="15049726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lv-LV"/>
              <a:t>Tukšanās ar daudzdzīvokļu dzīvojamo māju īpašniekiem par māju pārvaldīšanas un apsaimniekošanas jautājumiem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FB7C15-5C8C-46D8-AF31-1F93A917E23F}" type="slidenum">
              <a:rPr lang="lv-LV" altLang="lv-LV"/>
              <a:pPr>
                <a:defRPr/>
              </a:pPr>
              <a:t>‹#›</a:t>
            </a:fld>
            <a:endParaRPr lang="lv-LV" altLang="lv-LV"/>
          </a:p>
        </p:txBody>
      </p:sp>
    </p:spTree>
    <p:extLst>
      <p:ext uri="{BB962C8B-B14F-4D97-AF65-F5344CB8AC3E}">
        <p14:creationId xmlns:p14="http://schemas.microsoft.com/office/powerpoint/2010/main" val="12747912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722120"/>
            <a:ext cx="9144000" cy="513588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lv-LV"/>
              <a:t>Tukšanās ar daudzdzīvokļu dzīvojamo māju īpašniekiem par māju pārvaldīšanas un apsaimniekošanas jautājumiem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954400-4D54-4EC3-82D0-0D723EDEB417}" type="slidenum">
              <a:rPr lang="lv-LV" altLang="lv-LV"/>
              <a:pPr>
                <a:defRPr/>
              </a:pPr>
              <a:t>‹#›</a:t>
            </a:fld>
            <a:endParaRPr lang="lv-LV" altLang="lv-LV"/>
          </a:p>
        </p:txBody>
      </p:sp>
    </p:spTree>
    <p:extLst>
      <p:ext uri="{BB962C8B-B14F-4D97-AF65-F5344CB8AC3E}">
        <p14:creationId xmlns:p14="http://schemas.microsoft.com/office/powerpoint/2010/main" val="31008396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lv-LV"/>
              <a:t>Tukšanās ar daudzdzīvokļu dzīvojamo māju īpašniekiem par māju pārvaldīšanas un apsaimniekošanas jautājumiem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CC4FD5-0AF4-4423-8AFF-70FB72FDB639}" type="slidenum">
              <a:rPr lang="lv-LV" altLang="lv-LV"/>
              <a:pPr>
                <a:defRPr/>
              </a:pPr>
              <a:t>‹#›</a:t>
            </a:fld>
            <a:endParaRPr lang="lv-LV" altLang="lv-LV"/>
          </a:p>
        </p:txBody>
      </p:sp>
    </p:spTree>
    <p:extLst>
      <p:ext uri="{BB962C8B-B14F-4D97-AF65-F5344CB8AC3E}">
        <p14:creationId xmlns:p14="http://schemas.microsoft.com/office/powerpoint/2010/main" val="958292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lv-LV"/>
              <a:t>Tukšanās ar daudzdzīvokļu dzīvojamo māju īpašniekiem par māju pārvaldīšanas un apsaimniekošanas jautājumiem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875B35-CDE1-419F-BE62-9D04130C2A6B}" type="slidenum">
              <a:rPr lang="lv-LV" altLang="lv-LV"/>
              <a:pPr>
                <a:defRPr/>
              </a:pPr>
              <a:t>‹#›</a:t>
            </a:fld>
            <a:endParaRPr lang="lv-LV" altLang="lv-LV"/>
          </a:p>
        </p:txBody>
      </p:sp>
    </p:spTree>
    <p:extLst>
      <p:ext uri="{BB962C8B-B14F-4D97-AF65-F5344CB8AC3E}">
        <p14:creationId xmlns:p14="http://schemas.microsoft.com/office/powerpoint/2010/main" val="8806443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lv-LV"/>
              <a:t>Tukšanās ar daudzdzīvokļu dzīvojamo māju īpašniekiem par māju pārvaldīšanas un apsaimniekošanas jautājumiem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9D69E2-F10F-463A-9E2F-937195EE45EE}" type="slidenum">
              <a:rPr lang="lv-LV" altLang="lv-LV"/>
              <a:pPr>
                <a:defRPr/>
              </a:pPr>
              <a:t>‹#›</a:t>
            </a:fld>
            <a:endParaRPr lang="lv-LV" altLang="lv-LV"/>
          </a:p>
        </p:txBody>
      </p:sp>
    </p:spTree>
    <p:extLst>
      <p:ext uri="{BB962C8B-B14F-4D97-AF65-F5344CB8AC3E}">
        <p14:creationId xmlns:p14="http://schemas.microsoft.com/office/powerpoint/2010/main" val="6932772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lv-LV"/>
              <a:t>Tukšanās ar daudzdzīvokļu dzīvojamo māju īpašniekiem par māju pārvaldīšanas un apsaimniekošanas jautājumiem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C12AA8-BF1B-4703-A282-63E22B27D705}" type="slidenum">
              <a:rPr lang="lv-LV" altLang="lv-LV"/>
              <a:pPr>
                <a:defRPr/>
              </a:pPr>
              <a:t>‹#›</a:t>
            </a:fld>
            <a:endParaRPr lang="lv-LV" altLang="lv-LV"/>
          </a:p>
        </p:txBody>
      </p:sp>
    </p:spTree>
    <p:extLst>
      <p:ext uri="{BB962C8B-B14F-4D97-AF65-F5344CB8AC3E}">
        <p14:creationId xmlns:p14="http://schemas.microsoft.com/office/powerpoint/2010/main" val="6418654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lv-LV"/>
              <a:t>Tukšanās ar daudzdzīvokļu dzīvojamo māju īpašniekiem par māju pārvaldīšanas un apsaimniekošanas jautājumiem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6C3795-FC6A-429A-8A6D-CDA2182D45DF}" type="slidenum">
              <a:rPr lang="lv-LV" altLang="lv-LV"/>
              <a:pPr>
                <a:defRPr/>
              </a:pPr>
              <a:t>‹#›</a:t>
            </a:fld>
            <a:endParaRPr lang="lv-LV" altLang="lv-LV"/>
          </a:p>
        </p:txBody>
      </p:sp>
    </p:spTree>
    <p:extLst>
      <p:ext uri="{BB962C8B-B14F-4D97-AF65-F5344CB8AC3E}">
        <p14:creationId xmlns:p14="http://schemas.microsoft.com/office/powerpoint/2010/main" val="23069334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lv-LV"/>
              <a:t>Tukšanās ar daudzdzīvokļu dzīvojamo māju īpašniekiem par māju pārvaldīšanas un apsaimniekošanas jautājumiem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DF6408-3A90-4BF0-8CC0-94CDD468C6FD}" type="slidenum">
              <a:rPr lang="lv-LV" altLang="lv-LV"/>
              <a:pPr>
                <a:defRPr/>
              </a:pPr>
              <a:t>‹#›</a:t>
            </a:fld>
            <a:endParaRPr lang="lv-LV" altLang="lv-LV"/>
          </a:p>
        </p:txBody>
      </p:sp>
    </p:spTree>
    <p:extLst>
      <p:ext uri="{BB962C8B-B14F-4D97-AF65-F5344CB8AC3E}">
        <p14:creationId xmlns:p14="http://schemas.microsoft.com/office/powerpoint/2010/main" val="27349966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lv-LV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lv-LV"/>
              <a:t>Tukšanās ar daudzdzīvokļu dzīvojamo māju īpašniekiem par māju pārvaldīšanas un apsaimniekošanas jautājumiem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F89642-FF36-4C8B-B09E-B64F6170412D}" type="slidenum">
              <a:rPr lang="lv-LV" altLang="lv-LV"/>
              <a:pPr>
                <a:defRPr/>
              </a:pPr>
              <a:t>‹#›</a:t>
            </a:fld>
            <a:endParaRPr lang="lv-LV" altLang="lv-LV"/>
          </a:p>
        </p:txBody>
      </p:sp>
    </p:spTree>
    <p:extLst>
      <p:ext uri="{BB962C8B-B14F-4D97-AF65-F5344CB8AC3E}">
        <p14:creationId xmlns:p14="http://schemas.microsoft.com/office/powerpoint/2010/main" val="26705183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lv-LV" altLang="lv-LV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lv-LV" altLang="lv-LV"/>
              <a:t>Click to edit Master text styles</a:t>
            </a:r>
          </a:p>
          <a:p>
            <a:pPr lvl="1"/>
            <a:r>
              <a:rPr lang="lv-LV" altLang="lv-LV"/>
              <a:t>Second level</a:t>
            </a:r>
          </a:p>
          <a:p>
            <a:pPr lvl="2"/>
            <a:r>
              <a:rPr lang="lv-LV" altLang="lv-LV"/>
              <a:t>Third level</a:t>
            </a:r>
          </a:p>
          <a:p>
            <a:pPr lvl="3"/>
            <a:r>
              <a:rPr lang="lv-LV" altLang="lv-LV"/>
              <a:t>Fourth level</a:t>
            </a:r>
          </a:p>
          <a:p>
            <a:pPr lvl="4"/>
            <a:r>
              <a:rPr lang="lv-LV" altLang="lv-LV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pitchFamily="34" charset="0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pitchFamily="34" charset="0"/>
              </a:defRPr>
            </a:lvl1pPr>
          </a:lstStyle>
          <a:p>
            <a:pPr>
              <a:defRPr/>
            </a:pPr>
            <a:r>
              <a:rPr lang="lv-LV"/>
              <a:t>Tukšanās ar daudzdzīvokļu dzīvojamo māju īpašniekiem par māju pārvaldīšanas un apsaimniekošanas jautājumiem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A7FF27AE-FF92-479F-9A0F-670DF73F0389}" type="slidenum">
              <a:rPr lang="lv-LV" altLang="lv-LV"/>
              <a:pPr>
                <a:defRPr/>
              </a:pPr>
              <a:t>‹#›</a:t>
            </a:fld>
            <a:endParaRPr lang="lv-LV" altLang="lv-LV"/>
          </a:p>
        </p:txBody>
      </p:sp>
      <p:pic>
        <p:nvPicPr>
          <p:cNvPr id="7" name="Picture 6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6266" r="16109"/>
          <a:stretch>
            <a:fillRect/>
          </a:stretch>
        </p:blipFill>
        <p:spPr bwMode="auto">
          <a:xfrm>
            <a:off x="0" y="765175"/>
            <a:ext cx="9144000" cy="238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Text Box 7"/>
          <p:cNvSpPr txBox="1">
            <a:spLocks noChangeArrowheads="1"/>
          </p:cNvSpPr>
          <p:nvPr/>
        </p:nvSpPr>
        <p:spPr bwMode="auto">
          <a:xfrm>
            <a:off x="1043608" y="2708920"/>
            <a:ext cx="7272338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lv-LV" altLang="lv-LV" sz="4000" b="1" dirty="0">
                <a:solidFill>
                  <a:srgbClr val="00874B"/>
                </a:solidFill>
                <a:latin typeface="+mn-lt"/>
              </a:rPr>
              <a:t>Dzīvojamo māju pārvaldīšanas pamatnostādnes</a:t>
            </a:r>
          </a:p>
        </p:txBody>
      </p:sp>
      <p:sp>
        <p:nvSpPr>
          <p:cNvPr id="3" name="Kājenes vietturis 2">
            <a:extLst>
              <a:ext uri="{FF2B5EF4-FFF2-40B4-BE49-F238E27FC236}">
                <a16:creationId xmlns:a16="http://schemas.microsoft.com/office/drawing/2014/main" id="{329606D7-3A44-F662-EECD-D0F6902D97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95536" y="6245225"/>
            <a:ext cx="5624264" cy="476250"/>
          </a:xfrm>
        </p:spPr>
        <p:txBody>
          <a:bodyPr/>
          <a:lstStyle/>
          <a:p>
            <a:pPr algn="l">
              <a:defRPr/>
            </a:pPr>
            <a:r>
              <a:rPr lang="lv-LV" b="1" i="1" dirty="0">
                <a:solidFill>
                  <a:srgbClr val="3E7259"/>
                </a:solidFill>
                <a:latin typeface="+mn-lt"/>
              </a:rPr>
              <a:t>Tikšanās ar daudzdzīvokļu dzīvojamo māju īpašniekiem par māju pārvaldīšanas un apsaimniekošanas jautājumiem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7B4539-677C-93EE-C2F8-0E33EECCC0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lv-LV" sz="2000" dirty="0">
                <a:solidFill>
                  <a:srgbClr val="2D294E"/>
                </a:solidFill>
                <a:ea typeface="Calibri" panose="020F0502020204030204" pitchFamily="34" charset="0"/>
              </a:rPr>
              <a:t>1. Ne vēlāk kā 6 mēnešu laikā pēc VZD Paziņojuma izdošanas dzīvokļu īpašnieku pilnvarotā persona  </a:t>
            </a:r>
            <a:r>
              <a:rPr lang="lv-LV" sz="2000" b="1" u="sng" dirty="0">
                <a:solidFill>
                  <a:srgbClr val="00874B"/>
                </a:solidFill>
                <a:ea typeface="Calibri" panose="020F0502020204030204" pitchFamily="34" charset="0"/>
              </a:rPr>
              <a:t>iesniedz zvērinātam tiesu izpildītājam (ZTI) pieteikumu</a:t>
            </a:r>
            <a:r>
              <a:rPr lang="lv-LV" sz="2000" b="1" u="sng" dirty="0">
                <a:solidFill>
                  <a:srgbClr val="3E7259"/>
                </a:solidFill>
                <a:ea typeface="Calibri" panose="020F0502020204030204" pitchFamily="34" charset="0"/>
              </a:rPr>
              <a:t> </a:t>
            </a:r>
            <a:r>
              <a:rPr lang="lv-LV" sz="2000" dirty="0">
                <a:solidFill>
                  <a:srgbClr val="2D294E"/>
                </a:solidFill>
                <a:ea typeface="Calibri" panose="020F0502020204030204" pitchFamily="34" charset="0"/>
              </a:rPr>
              <a:t>par piespiedu dalītā īpašuma izbeigšanas lietas </a:t>
            </a:r>
            <a:r>
              <a:rPr lang="lv-LV" sz="2000" dirty="0">
                <a:ea typeface="Calibri" panose="020F0502020204030204" pitchFamily="34" charset="0"/>
              </a:rPr>
              <a:t>(Lieta) ieviešanu, </a:t>
            </a:r>
            <a:r>
              <a:rPr lang="lv-LV" sz="2000" dirty="0">
                <a:solidFill>
                  <a:srgbClr val="2D294E"/>
                </a:solidFill>
                <a:ea typeface="Calibri" panose="020F0502020204030204" pitchFamily="34" charset="0"/>
              </a:rPr>
              <a:t>pievienojot pieteikumam VZD izdoto Paziņojumu </a:t>
            </a:r>
            <a:r>
              <a:rPr lang="lv-LV" sz="2000" i="1" dirty="0">
                <a:solidFill>
                  <a:srgbClr val="2D294E"/>
                </a:solidFill>
                <a:ea typeface="Calibri" panose="020F0502020204030204" pitchFamily="34" charset="0"/>
              </a:rPr>
              <a:t>(zvērinātu tiesu izpildītāju izvēlas dzīvokļu kopība)</a:t>
            </a:r>
          </a:p>
          <a:p>
            <a:pPr marL="0" indent="0" algn="just">
              <a:buNone/>
            </a:pPr>
            <a:r>
              <a:rPr lang="lv-LV" sz="2000" dirty="0">
                <a:solidFill>
                  <a:srgbClr val="2D294E"/>
                </a:solidFill>
                <a:ea typeface="Calibri" panose="020F0502020204030204" pitchFamily="34" charset="0"/>
              </a:rPr>
              <a:t>2. Pilnvarotā persona kopā ar tiesu izpildītāju sasauc kopsapulci, lai pieņemtu </a:t>
            </a:r>
            <a:r>
              <a:rPr lang="lv-LV" sz="2000" b="1" dirty="0">
                <a:solidFill>
                  <a:srgbClr val="00874B"/>
                </a:solidFill>
                <a:ea typeface="Calibri" panose="020F0502020204030204" pitchFamily="34" charset="0"/>
              </a:rPr>
              <a:t>lēmumu par atsavināšanas tiesību izmantošanu </a:t>
            </a:r>
          </a:p>
          <a:p>
            <a:pPr marL="0" indent="0" algn="just">
              <a:buNone/>
            </a:pPr>
            <a:r>
              <a:rPr lang="lv-LV" sz="2000" u="sng" dirty="0">
                <a:solidFill>
                  <a:srgbClr val="00874B"/>
                </a:solidFill>
                <a:ea typeface="Calibri" panose="020F0502020204030204" pitchFamily="34" charset="0"/>
              </a:rPr>
              <a:t>Tiesu izpildītāja dalība šī lēmuma pieņemšanā ir obligāta!</a:t>
            </a:r>
            <a:endParaRPr lang="lv-LV" sz="2000" dirty="0">
              <a:solidFill>
                <a:srgbClr val="00874B"/>
              </a:solidFill>
              <a:ea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lv-LV" sz="2000" dirty="0">
                <a:solidFill>
                  <a:srgbClr val="2D294E"/>
                </a:solidFill>
                <a:ea typeface="Calibri" panose="020F0502020204030204" pitchFamily="34" charset="0"/>
              </a:rPr>
              <a:t>3. Lēmums par atsavināšanas tiesības izmantošanu ir pieņemts, ja </a:t>
            </a:r>
            <a:r>
              <a:rPr lang="lv-LV" sz="2000" b="1" dirty="0">
                <a:solidFill>
                  <a:srgbClr val="2D294E"/>
                </a:solidFill>
                <a:ea typeface="Calibri" panose="020F0502020204030204" pitchFamily="34" charset="0"/>
              </a:rPr>
              <a:t>«par» nobalso vairāk kā ½ </a:t>
            </a:r>
            <a:r>
              <a:rPr lang="lv-LV" sz="2000" dirty="0">
                <a:solidFill>
                  <a:srgbClr val="2D294E"/>
                </a:solidFill>
                <a:ea typeface="Calibri" panose="020F0502020204030204" pitchFamily="34" charset="0"/>
              </a:rPr>
              <a:t>dzīvokļu īpašnieku  </a:t>
            </a:r>
          </a:p>
          <a:p>
            <a:pPr marL="0" indent="0" algn="just">
              <a:buNone/>
            </a:pPr>
            <a:r>
              <a:rPr lang="lv-LV" sz="2000" dirty="0">
                <a:solidFill>
                  <a:srgbClr val="2D294E"/>
                </a:solidFill>
                <a:ea typeface="Calibri" panose="020F0502020204030204" pitchFamily="34" charset="0"/>
              </a:rPr>
              <a:t>4. Dzīvokļu īpašniekiem tiesu izpildītāja kontā jāiemaksā atsavināšanas cena  (pa daļām vai vienā maksājumā). </a:t>
            </a:r>
            <a:r>
              <a:rPr lang="lv-LV" sz="2000" u="sng" dirty="0">
                <a:solidFill>
                  <a:srgbClr val="00874B"/>
                </a:solidFill>
                <a:ea typeface="Calibri" panose="020F0502020204030204" pitchFamily="34" charset="0"/>
              </a:rPr>
              <a:t>Maksājums jāveic 2 gadu laikā no VZD paziņojuma par atsavināmo cenu izdošanas dienas</a:t>
            </a:r>
            <a:endParaRPr lang="lv-LV" sz="2000" dirty="0">
              <a:solidFill>
                <a:srgbClr val="00874B"/>
              </a:solidFill>
              <a:ea typeface="Calibri" panose="020F0502020204030204" pitchFamily="34" charset="0"/>
            </a:endParaRPr>
          </a:p>
          <a:p>
            <a:pPr algn="just">
              <a:buFont typeface="Arial" panose="020B0604020202020204" pitchFamily="34" charset="0"/>
              <a:buChar char="•"/>
            </a:pPr>
            <a:endParaRPr lang="lv-LV" sz="2000" dirty="0">
              <a:solidFill>
                <a:srgbClr val="2D294E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0" indent="0" algn="just">
              <a:buNone/>
            </a:pPr>
            <a:endParaRPr lang="lv-LV" sz="2000" dirty="0">
              <a:solidFill>
                <a:srgbClr val="2D294E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7" name="Virsraksts 1">
            <a:extLst>
              <a:ext uri="{FF2B5EF4-FFF2-40B4-BE49-F238E27FC236}">
                <a16:creationId xmlns:a16="http://schemas.microsoft.com/office/drawing/2014/main" id="{7884F125-F4DA-2BED-23FC-D0D835386E45}"/>
              </a:ext>
            </a:extLst>
          </p:cNvPr>
          <p:cNvSpPr txBox="1">
            <a:spLocks/>
          </p:cNvSpPr>
          <p:nvPr/>
        </p:nvSpPr>
        <p:spPr bwMode="auto">
          <a:xfrm>
            <a:off x="11242" y="188640"/>
            <a:ext cx="8229600" cy="4571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lv-LV" altLang="lv-LV" sz="3600" b="1" i="0" u="none" strike="noStrike" kern="0" cap="none" spc="0" normalizeH="0" baseline="0" noProof="0" dirty="0">
                <a:ln>
                  <a:noFill/>
                </a:ln>
                <a:solidFill>
                  <a:srgbClr val="00874B"/>
                </a:solidFill>
                <a:effectLst/>
                <a:uLnTx/>
                <a:uFillTx/>
                <a:latin typeface="Candara" panose="020E0502030303020204"/>
                <a:ea typeface="+mj-ea"/>
                <a:cs typeface="Shonar Bangla" panose="020B0502040204020203" pitchFamily="34" charset="0"/>
              </a:rPr>
              <a:t>Procesa 3.solis </a:t>
            </a:r>
          </a:p>
        </p:txBody>
      </p:sp>
    </p:spTree>
    <p:extLst>
      <p:ext uri="{BB962C8B-B14F-4D97-AF65-F5344CB8AC3E}">
        <p14:creationId xmlns:p14="http://schemas.microsoft.com/office/powerpoint/2010/main" val="829534920"/>
      </p:ext>
    </p:extLst>
  </p:cSld>
  <p:clrMapOvr>
    <a:masterClrMapping/>
  </p:clrMapOvr>
  <p:transition spd="med">
    <p:pull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7B4539-677C-93EE-C2F8-0E33EECCC0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lv-LV" sz="2000" dirty="0">
                <a:cs typeface="Times New Roman" panose="02020603050405020304" pitchFamily="18" charset="0"/>
              </a:rPr>
              <a:t>5. Atsavināšanas tiesība ir izmantota, ja </a:t>
            </a:r>
            <a:r>
              <a:rPr lang="lv-LV" sz="2000" b="1" dirty="0">
                <a:solidFill>
                  <a:srgbClr val="00874B"/>
                </a:solidFill>
                <a:cs typeface="Times New Roman" panose="02020603050405020304" pitchFamily="18" charset="0"/>
              </a:rPr>
              <a:t>visi</a:t>
            </a:r>
            <a:r>
              <a:rPr lang="lv-LV" sz="2000" b="1" dirty="0">
                <a:cs typeface="Times New Roman" panose="02020603050405020304" pitchFamily="18" charset="0"/>
              </a:rPr>
              <a:t> </a:t>
            </a:r>
            <a:r>
              <a:rPr lang="lv-LV" sz="2000" dirty="0">
                <a:cs typeface="Times New Roman" panose="02020603050405020304" pitchFamily="18" charset="0"/>
              </a:rPr>
              <a:t>dzīvokļa īpašnieki termiņā  iemakasājuši tiesas izpildītāja kontā savu norādīto summu </a:t>
            </a:r>
          </a:p>
          <a:p>
            <a:pPr marL="0" indent="0" algn="just">
              <a:buNone/>
            </a:pPr>
            <a:r>
              <a:rPr lang="lv-LV" sz="2000" dirty="0">
                <a:cs typeface="Times New Roman" panose="02020603050405020304" pitchFamily="18" charset="0"/>
              </a:rPr>
              <a:t>6. Ja kāds no īpašniekiem nav izmantojis atsavināšanas tiesību, tad tiesu izpildītājs atmaksā iemaksātās naudas summas personām, kuras iemaksas veikušas  un </a:t>
            </a:r>
            <a:r>
              <a:rPr lang="lv-LV" sz="2000" u="sng" dirty="0">
                <a:solidFill>
                  <a:srgbClr val="00874B"/>
                </a:solidFill>
                <a:cs typeface="Times New Roman" panose="02020603050405020304" pitchFamily="18" charset="0"/>
              </a:rPr>
              <a:t>slēdz </a:t>
            </a:r>
            <a:r>
              <a:rPr lang="lv-LV" sz="2000" u="sng" dirty="0">
                <a:solidFill>
                  <a:srgbClr val="00874B"/>
                </a:solidFill>
                <a:ea typeface="Calibri" panose="020F0502020204030204" pitchFamily="34" charset="0"/>
              </a:rPr>
              <a:t>piespiedu dalītā īpašuma izbeigšanas Lietu</a:t>
            </a:r>
          </a:p>
          <a:p>
            <a:pPr marL="0" indent="0" algn="just">
              <a:buNone/>
            </a:pPr>
            <a:endParaRPr lang="lv-LV" sz="2000" dirty="0"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lv-LV" sz="2000" dirty="0">
                <a:cs typeface="Times New Roman" panose="02020603050405020304" pitchFamily="18" charset="0"/>
              </a:rPr>
              <a:t>Dzīvokļa īpašniekiem </a:t>
            </a:r>
            <a:r>
              <a:rPr lang="lv-LV" sz="2000" b="1" u="sng" dirty="0">
                <a:solidFill>
                  <a:srgbClr val="00874B"/>
                </a:solidFill>
                <a:cs typeface="Times New Roman" panose="02020603050405020304" pitchFamily="18" charset="0"/>
              </a:rPr>
              <a:t>saglabājas iespēja</a:t>
            </a:r>
            <a:r>
              <a:rPr lang="lv-LV" sz="2000" dirty="0">
                <a:solidFill>
                  <a:srgbClr val="00874B"/>
                </a:solidFill>
                <a:cs typeface="Times New Roman" panose="02020603050405020304" pitchFamily="18" charset="0"/>
              </a:rPr>
              <a:t>, </a:t>
            </a:r>
            <a:r>
              <a:rPr lang="lv-LV" sz="2000" dirty="0">
                <a:cs typeface="Times New Roman" panose="02020603050405020304" pitchFamily="18" charset="0"/>
              </a:rPr>
              <a:t>ne ātrāk kā gadu pēc lietas izbeigšanas, atsavināšanas procesu uzsākt no jauna </a:t>
            </a:r>
          </a:p>
        </p:txBody>
      </p:sp>
    </p:spTree>
    <p:extLst>
      <p:ext uri="{BB962C8B-B14F-4D97-AF65-F5344CB8AC3E}">
        <p14:creationId xmlns:p14="http://schemas.microsoft.com/office/powerpoint/2010/main" val="397670626"/>
      </p:ext>
    </p:extLst>
  </p:cSld>
  <p:clrMapOvr>
    <a:masterClrMapping/>
  </p:clrMapOvr>
  <p:transition spd="med">
    <p:pull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7B4539-677C-93EE-C2F8-0E33EECCC0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lv-LV" sz="2000" dirty="0">
                <a:cs typeface="Times New Roman" panose="02020603050405020304" pitchFamily="18" charset="0"/>
              </a:rPr>
              <a:t>1. Valsts zemes dienests veic zemes kadastrālo uzmērīšanu </a:t>
            </a:r>
          </a:p>
          <a:p>
            <a:pPr marL="0" indent="0" algn="just">
              <a:buNone/>
            </a:pPr>
            <a:r>
              <a:rPr lang="lv-LV" sz="2000" dirty="0">
                <a:cs typeface="Times New Roman" panose="02020603050405020304" pitchFamily="18" charset="0"/>
              </a:rPr>
              <a:t>2. Tiesu izpildītājs vēršas zemesgrāmatā atsavināmās zemes pievienošanai pie dzīvokļa īpašumiem (</a:t>
            </a:r>
            <a:r>
              <a:rPr lang="lv-LV" sz="2000" i="1" dirty="0">
                <a:cs typeface="Times New Roman" panose="02020603050405020304" pitchFamily="18" charset="0"/>
              </a:rPr>
              <a:t>dzīvokļa īpašniekam īpašumā būs arī domājamā daļa no zemes</a:t>
            </a:r>
            <a:r>
              <a:rPr lang="lv-LV" sz="2000" dirty="0">
                <a:cs typeface="Times New Roman" panose="02020603050405020304" pitchFamily="18" charset="0"/>
              </a:rPr>
              <a:t>)</a:t>
            </a:r>
          </a:p>
          <a:p>
            <a:pPr marL="0" indent="0" algn="just">
              <a:buNone/>
            </a:pPr>
            <a:r>
              <a:rPr lang="lv-LV" sz="2000" dirty="0">
                <a:cs typeface="Times New Roman" panose="02020603050405020304" pitchFamily="18" charset="0"/>
              </a:rPr>
              <a:t>3. Tiesu izpildītājs izmaksā atsavināšanas cenu bijušajam zemes īpašniekam</a:t>
            </a:r>
          </a:p>
          <a:p>
            <a:pPr marL="0" indent="0" algn="just">
              <a:buNone/>
            </a:pPr>
            <a:endParaRPr lang="lv-LV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lv-LV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</p:txBody>
      </p:sp>
      <p:sp>
        <p:nvSpPr>
          <p:cNvPr id="7" name="Virsraksts 1">
            <a:extLst>
              <a:ext uri="{FF2B5EF4-FFF2-40B4-BE49-F238E27FC236}">
                <a16:creationId xmlns:a16="http://schemas.microsoft.com/office/drawing/2014/main" id="{7884F125-F4DA-2BED-23FC-D0D835386E45}"/>
              </a:ext>
            </a:extLst>
          </p:cNvPr>
          <p:cNvSpPr txBox="1">
            <a:spLocks/>
          </p:cNvSpPr>
          <p:nvPr/>
        </p:nvSpPr>
        <p:spPr bwMode="auto">
          <a:xfrm>
            <a:off x="323528" y="404664"/>
            <a:ext cx="8229600" cy="4571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lv-LV" altLang="lv-LV" sz="3200" b="1" kern="0" dirty="0">
                <a:solidFill>
                  <a:srgbClr val="00874B"/>
                </a:solidFill>
                <a:latin typeface="+mn-lt"/>
                <a:cs typeface="Shonar Bangla" panose="020B0502040204020203" pitchFamily="34" charset="0"/>
              </a:rPr>
              <a:t>PROCESA NOSLĒGUMS (ja visi samaksā)</a:t>
            </a:r>
          </a:p>
        </p:txBody>
      </p:sp>
    </p:spTree>
    <p:extLst>
      <p:ext uri="{BB962C8B-B14F-4D97-AF65-F5344CB8AC3E}">
        <p14:creationId xmlns:p14="http://schemas.microsoft.com/office/powerpoint/2010/main" val="1052189137"/>
      </p:ext>
    </p:extLst>
  </p:cSld>
  <p:clrMapOvr>
    <a:masterClrMapping/>
  </p:clrMapOvr>
  <p:transition spd="med">
    <p:pull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32414484-1929-AC6F-C2CA-AEA0A02B70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lv-LV" altLang="lv-LV" sz="3200" b="1" i="0" u="none" strike="noStrike" kern="0" cap="none" spc="0" normalizeH="0" baseline="0" noProof="0" dirty="0">
                <a:ln>
                  <a:noFill/>
                </a:ln>
                <a:solidFill>
                  <a:srgbClr val="00874B"/>
                </a:solidFill>
                <a:effectLst/>
                <a:uLnTx/>
                <a:uFillTx/>
                <a:latin typeface="Candara" panose="020E0502030303020204"/>
                <a:ea typeface="+mj-ea"/>
                <a:cs typeface="Shonar Bangla" panose="020B0502040204020203" pitchFamily="34" charset="0"/>
              </a:rPr>
              <a:t>INFORMĀCIJA</a:t>
            </a:r>
            <a:br>
              <a:rPr kumimoji="0" lang="lv-LV" altLang="lv-LV" sz="4400" b="1" i="0" u="none" strike="noStrike" kern="0" cap="none" spc="0" normalizeH="0" baseline="0" noProof="0" dirty="0">
                <a:ln>
                  <a:noFill/>
                </a:ln>
                <a:solidFill>
                  <a:srgbClr val="00874B"/>
                </a:solidFill>
                <a:effectLst/>
                <a:uLnTx/>
                <a:uFillTx/>
                <a:latin typeface="Candara" panose="020E0502030303020204"/>
                <a:ea typeface="+mj-ea"/>
                <a:cs typeface="Shonar Bangla" panose="020B0502040204020203" pitchFamily="34" charset="0"/>
              </a:rPr>
            </a:br>
            <a:endParaRPr lang="lv-LV" dirty="0"/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22E29B37-525C-1032-82F6-652265AD36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lv-LV" sz="2400" b="1" dirty="0">
                <a:solidFill>
                  <a:srgbClr val="00874B"/>
                </a:solidFill>
                <a:cs typeface="Times New Roman" panose="02020603050405020304" pitchFamily="18" charset="0"/>
              </a:rPr>
              <a:t>IEGUVUMI, ja zeme pieder dzīvokļa īpašniekiem:</a:t>
            </a:r>
          </a:p>
          <a:p>
            <a:pPr algn="just">
              <a:buFontTx/>
              <a:buChar char="-"/>
            </a:pPr>
            <a:r>
              <a:rPr lang="lv-LV" sz="2000" dirty="0">
                <a:cs typeface="Times New Roman" panose="02020603050405020304" pitchFamily="18" charset="0"/>
              </a:rPr>
              <a:t>nav jāmaksā  zemes nomas maksa</a:t>
            </a:r>
          </a:p>
          <a:p>
            <a:pPr algn="just">
              <a:buFontTx/>
              <a:buChar char="-"/>
            </a:pPr>
            <a:r>
              <a:rPr lang="lv-LV" sz="2000" dirty="0">
                <a:cs typeface="Times New Roman" panose="02020603050405020304" pitchFamily="18" charset="0"/>
              </a:rPr>
              <a:t>nav  jāsaskaņo ar zemes īpašnieku, ja veic  labiekārtojuma, u.c. darbus </a:t>
            </a:r>
          </a:p>
          <a:p>
            <a:pPr algn="just">
              <a:buFontTx/>
              <a:buChar char="-"/>
            </a:pPr>
            <a:r>
              <a:rPr lang="lv-LV" sz="2000" dirty="0">
                <a:cs typeface="Times New Roman" panose="02020603050405020304" pitchFamily="18" charset="0"/>
              </a:rPr>
              <a:t>dota iespēja iegādāties zemi zem dzīvojamās mājas par </a:t>
            </a:r>
            <a:r>
              <a:rPr lang="lv-LV" sz="2000" u="sng" dirty="0">
                <a:solidFill>
                  <a:srgbClr val="00874B"/>
                </a:solidFill>
                <a:cs typeface="Times New Roman" panose="02020603050405020304" pitchFamily="18" charset="0"/>
              </a:rPr>
              <a:t>kadastrālo</a:t>
            </a:r>
            <a:r>
              <a:rPr lang="lv-LV" sz="2000" u="sng" dirty="0">
                <a:solidFill>
                  <a:srgbClr val="3E7259"/>
                </a:solidFill>
                <a:cs typeface="Times New Roman" panose="02020603050405020304" pitchFamily="18" charset="0"/>
              </a:rPr>
              <a:t> </a:t>
            </a:r>
            <a:r>
              <a:rPr lang="lv-LV" sz="2000" u="sng" dirty="0">
                <a:solidFill>
                  <a:srgbClr val="00874B"/>
                </a:solidFill>
                <a:cs typeface="Times New Roman" panose="02020603050405020304" pitchFamily="18" charset="0"/>
              </a:rPr>
              <a:t>vērtību vienkāršotā kārtībā </a:t>
            </a:r>
            <a:r>
              <a:rPr lang="lv-LV" sz="2000" dirty="0">
                <a:cs typeface="Times New Roman" panose="02020603050405020304" pitchFamily="18" charset="0"/>
              </a:rPr>
              <a:t>un izbeigt dalītās īpašuma tiesības</a:t>
            </a:r>
            <a:r>
              <a:rPr lang="lv-LV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77063060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7B4539-677C-93EE-C2F8-0E33EECCC0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1607" y="980728"/>
            <a:ext cx="8229600" cy="5256584"/>
          </a:xfrm>
        </p:spPr>
        <p:txBody>
          <a:bodyPr/>
          <a:lstStyle/>
          <a:p>
            <a:pPr marL="0" indent="0" algn="just">
              <a:buNone/>
            </a:pPr>
            <a:r>
              <a:rPr lang="lv-LV" sz="2000" b="1" dirty="0">
                <a:cs typeface="Times New Roman" panose="02020603050405020304" pitchFamily="18" charset="0"/>
              </a:rPr>
              <a:t>* </a:t>
            </a:r>
            <a:r>
              <a:rPr lang="lv-LV" sz="2000" b="1" dirty="0">
                <a:solidFill>
                  <a:srgbClr val="00874B"/>
                </a:solidFill>
                <a:cs typeface="Times New Roman" panose="02020603050405020304" pitchFamily="18" charset="0"/>
              </a:rPr>
              <a:t>Visus izdevumus</a:t>
            </a:r>
            <a:r>
              <a:rPr lang="lv-LV" sz="2000" dirty="0">
                <a:solidFill>
                  <a:srgbClr val="00874B"/>
                </a:solidFill>
                <a:cs typeface="Times New Roman" panose="02020603050405020304" pitchFamily="18" charset="0"/>
              </a:rPr>
              <a:t> </a:t>
            </a:r>
            <a:r>
              <a:rPr lang="lv-LV" sz="2000" dirty="0">
                <a:cs typeface="Times New Roman" panose="02020603050405020304" pitchFamily="18" charset="0"/>
              </a:rPr>
              <a:t>(izdevumus zemes domājamās daļas reģistrācijai zemesgrāmatā, tiesu izpildītāja pakalpojumus, kadastrālās uzmērīšanas darbus </a:t>
            </a:r>
            <a:r>
              <a:rPr lang="lv-LV" sz="2000" b="1" u="sng" dirty="0">
                <a:solidFill>
                  <a:srgbClr val="00874B"/>
                </a:solidFill>
                <a:cs typeface="Times New Roman" panose="02020603050405020304" pitchFamily="18" charset="0"/>
              </a:rPr>
              <a:t>sedz valsts. </a:t>
            </a:r>
          </a:p>
          <a:p>
            <a:pPr marL="0" indent="0" algn="just">
              <a:buNone/>
            </a:pPr>
            <a:r>
              <a:rPr lang="lv-LV" sz="2000" dirty="0">
                <a:cs typeface="Times New Roman" panose="02020603050405020304" pitchFamily="18" charset="0"/>
              </a:rPr>
              <a:t>* Dzīvokļa īpašnieks maksā tikai atsavināšanas cenu par zemes izpirkšanu, kura norādīta Valsts zemes dienesta paziņojumā</a:t>
            </a:r>
          </a:p>
          <a:p>
            <a:pPr marL="0" indent="0" algn="just">
              <a:buNone/>
            </a:pPr>
            <a:r>
              <a:rPr lang="lv-LV" sz="2000" dirty="0">
                <a:cs typeface="Times New Roman" panose="02020603050405020304" pitchFamily="18" charset="0"/>
              </a:rPr>
              <a:t>* Netiek prasīta zemes īpašnieka piekrišana zemes atsavināšanai   </a:t>
            </a:r>
          </a:p>
          <a:p>
            <a:pPr marL="0" indent="0" algn="just">
              <a:buNone/>
            </a:pPr>
            <a:r>
              <a:rPr lang="lv-LV" sz="2000" dirty="0">
                <a:cs typeface="Times New Roman" panose="02020603050405020304" pitchFamily="18" charset="0"/>
              </a:rPr>
              <a:t>* Likums   </a:t>
            </a:r>
            <a:r>
              <a:rPr lang="lv-LV" sz="2000" dirty="0">
                <a:ea typeface="Times New Roman" panose="02020603050405020304" pitchFamily="18" charset="0"/>
              </a:rPr>
              <a:t>paredz </a:t>
            </a:r>
            <a:r>
              <a:rPr lang="lv-LV" sz="2000" b="1" dirty="0">
                <a:ea typeface="Times New Roman" panose="02020603050405020304" pitchFamily="18" charset="0"/>
              </a:rPr>
              <a:t>Valsts atbalstu finansējuma iegūšanai (atsavināšanas tiesības izmantošanai):</a:t>
            </a:r>
            <a:endParaRPr lang="en-US" sz="2000" b="1" dirty="0">
              <a:ea typeface="Times New Roman" panose="02020603050405020304" pitchFamily="18" charset="0"/>
            </a:endParaRPr>
          </a:p>
          <a:p>
            <a:pPr algn="just"/>
            <a:r>
              <a:rPr lang="lv-LV" sz="2000" dirty="0">
                <a:ea typeface="Times New Roman" panose="02020603050405020304" pitchFamily="18" charset="0"/>
              </a:rPr>
              <a:t>1)Valsts var sniegt atbalstu daudzdzīvokļu dzīvojamās mājas īpašniekiem jautājumos, kas saistīti ar finansējuma iegūšanu atsavināšanas cenas samaksai.</a:t>
            </a:r>
            <a:endParaRPr lang="en-US" sz="2000" dirty="0">
              <a:ea typeface="Times New Roman" panose="02020603050405020304" pitchFamily="18" charset="0"/>
            </a:endParaRPr>
          </a:p>
          <a:p>
            <a:pPr algn="just"/>
            <a:r>
              <a:rPr lang="lv-LV" sz="2000" dirty="0">
                <a:ea typeface="Times New Roman" panose="02020603050405020304" pitchFamily="18" charset="0"/>
              </a:rPr>
              <a:t>2) Atbalsta veidus, apmēru un piešķiršanas noteikumus nosaka Ministru kabinets. Ministru kabineta noteikumi tiek izdoti, ja gadskārtējā likumā "Par valsts budžetu" tiek paredzēts finansējums atbalsta sniegšanai.</a:t>
            </a:r>
            <a:endParaRPr lang="en-US" sz="2000" dirty="0">
              <a:ea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lv-LV" sz="2000" b="1" u="sng" dirty="0">
                <a:ea typeface="Calibri" panose="020F0502020204030204" pitchFamily="34" charset="0"/>
                <a:cs typeface="Times New Roman" panose="02020603050405020304" pitchFamily="18" charset="0"/>
              </a:rPr>
              <a:t>2023.gada oktobrī vēl nav informācijas,  kā tas notiks prakstiski !!!!</a:t>
            </a:r>
            <a:endParaRPr lang="en-US" sz="2000" b="1" u="sng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lv-LV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lv-LV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Virsraksts 1">
            <a:extLst>
              <a:ext uri="{FF2B5EF4-FFF2-40B4-BE49-F238E27FC236}">
                <a16:creationId xmlns:a16="http://schemas.microsoft.com/office/drawing/2014/main" id="{7884F125-F4DA-2BED-23FC-D0D835386E45}"/>
              </a:ext>
            </a:extLst>
          </p:cNvPr>
          <p:cNvSpPr txBox="1">
            <a:spLocks/>
          </p:cNvSpPr>
          <p:nvPr/>
        </p:nvSpPr>
        <p:spPr bwMode="auto">
          <a:xfrm>
            <a:off x="457200" y="322760"/>
            <a:ext cx="8229600" cy="4571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lv-LV" altLang="lv-LV" sz="3200" b="1" i="0" u="none" strike="noStrike" kern="0" cap="none" spc="0" normalizeH="0" baseline="0" noProof="0" dirty="0">
                <a:ln>
                  <a:noFill/>
                </a:ln>
                <a:solidFill>
                  <a:srgbClr val="00874B"/>
                </a:solidFill>
                <a:effectLst/>
                <a:uLnTx/>
                <a:uFillTx/>
                <a:latin typeface="Candara" panose="020E0502030303020204"/>
                <a:ea typeface="+mj-ea"/>
                <a:cs typeface="Shonar Bangla" panose="020B0502040204020203" pitchFamily="34" charset="0"/>
              </a:rPr>
              <a:t>INFORMĀCIJA</a:t>
            </a:r>
          </a:p>
        </p:txBody>
      </p:sp>
    </p:spTree>
    <p:extLst>
      <p:ext uri="{BB962C8B-B14F-4D97-AF65-F5344CB8AC3E}">
        <p14:creationId xmlns:p14="http://schemas.microsoft.com/office/powerpoint/2010/main" val="1817570990"/>
      </p:ext>
    </p:extLst>
  </p:cSld>
  <p:clrMapOvr>
    <a:masterClrMapping/>
  </p:clrMapOvr>
  <p:transition spd="med">
    <p:pull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Text Box 7"/>
          <p:cNvSpPr txBox="1">
            <a:spLocks noChangeArrowheads="1"/>
          </p:cNvSpPr>
          <p:nvPr/>
        </p:nvSpPr>
        <p:spPr bwMode="auto">
          <a:xfrm>
            <a:off x="1043608" y="1484784"/>
            <a:ext cx="7272338" cy="61863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lv-LV" altLang="lv-LV" sz="4000" b="1" dirty="0">
                <a:solidFill>
                  <a:srgbClr val="00874B"/>
                </a:solidFill>
                <a:latin typeface="+mn-lt"/>
              </a:rPr>
              <a:t>Par iespēju izpirkt mājai funkcionāli nepieciešamo zemi privatizēto DDzM dzīvokļu īpašniekiem </a:t>
            </a:r>
          </a:p>
          <a:p>
            <a:pPr lvl="0" algn="just">
              <a:buNone/>
            </a:pPr>
            <a:endParaRPr lang="lv-LV" sz="2000" kern="0" dirty="0">
              <a:solidFill>
                <a:srgbClr val="000000"/>
              </a:solidFill>
              <a:latin typeface="Candara" panose="020E0502030303020204"/>
            </a:endParaRPr>
          </a:p>
          <a:p>
            <a:pPr lvl="0" algn="just">
              <a:buNone/>
            </a:pPr>
            <a:endParaRPr lang="lv-LV" sz="2000" kern="0" dirty="0">
              <a:solidFill>
                <a:srgbClr val="000000"/>
              </a:solidFill>
              <a:latin typeface="Candara" panose="020E0502030303020204"/>
            </a:endParaRPr>
          </a:p>
          <a:p>
            <a:pPr lvl="0" algn="just">
              <a:buNone/>
            </a:pPr>
            <a:r>
              <a:rPr lang="lv-LV" sz="2000" kern="0" dirty="0">
                <a:solidFill>
                  <a:srgbClr val="000000"/>
                </a:solidFill>
                <a:latin typeface="Candara" panose="020E0502030303020204"/>
              </a:rPr>
              <a:t>Likums</a:t>
            </a:r>
          </a:p>
          <a:p>
            <a:pPr lvl="0" algn="just">
              <a:buNone/>
            </a:pPr>
            <a:r>
              <a:rPr lang="lv-LV" sz="2000" b="1" i="1" kern="0" dirty="0">
                <a:solidFill>
                  <a:srgbClr val="3E7259"/>
                </a:solidFill>
                <a:latin typeface="Candara" panose="020E0502030303020204"/>
              </a:rPr>
              <a:t>Piespiedu dalītā īpašuma privatizētajās daudzdzīvokļu mājās izbeigšanas likums</a:t>
            </a:r>
            <a:r>
              <a:rPr lang="lv-LV" sz="2000" kern="0" dirty="0">
                <a:solidFill>
                  <a:srgbClr val="000000"/>
                </a:solidFill>
                <a:latin typeface="Candara" panose="020E0502030303020204"/>
              </a:rPr>
              <a:t>, </a:t>
            </a:r>
            <a:r>
              <a:rPr lang="lv-LV" sz="1600" kern="0" dirty="0">
                <a:solidFill>
                  <a:srgbClr val="000000"/>
                </a:solidFill>
                <a:latin typeface="Candara" panose="020E0502030303020204"/>
              </a:rPr>
              <a:t> spēkā no 2023. gada 1. janvārī.</a:t>
            </a:r>
          </a:p>
          <a:p>
            <a:pPr algn="ctr" eaLnBrk="1" hangingPunct="1">
              <a:spcBef>
                <a:spcPct val="50000"/>
              </a:spcBef>
              <a:buFontTx/>
              <a:buNone/>
            </a:pPr>
            <a:endParaRPr lang="lv-LV" altLang="lv-LV" sz="4000" b="1" dirty="0">
              <a:solidFill>
                <a:srgbClr val="00874B"/>
              </a:solidFill>
              <a:latin typeface="+mn-lt"/>
            </a:endParaRPr>
          </a:p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lv-LV" altLang="lv-LV" sz="4000" b="1" dirty="0">
                <a:solidFill>
                  <a:srgbClr val="00874B"/>
                </a:solidFill>
                <a:latin typeface="+mn-lt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2802929533"/>
      </p:ext>
    </p:extLst>
  </p:cSld>
  <p:clrMapOvr>
    <a:masterClrMapping/>
  </p:clrMapOvr>
  <p:transition spd="med">
    <p:pull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7B4539-677C-93EE-C2F8-0E33EECCC0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1520" y="1484784"/>
            <a:ext cx="8157592" cy="5373216"/>
          </a:xfrm>
        </p:spPr>
        <p:txBody>
          <a:bodyPr/>
          <a:lstStyle/>
          <a:p>
            <a:pPr marL="0" indent="0" algn="just">
              <a:buNone/>
            </a:pPr>
            <a:r>
              <a:rPr lang="lv-LV" sz="2400" b="1" dirty="0">
                <a:cs typeface="Times New Roman" panose="02020603050405020304" pitchFamily="18" charset="0"/>
              </a:rPr>
              <a:t>Dzīvokļu īpašnieki  (turpmāk – DZĪ) </a:t>
            </a:r>
            <a:r>
              <a:rPr lang="lv-LV" sz="2000" u="sng" dirty="0">
                <a:cs typeface="Times New Roman" panose="02020603050405020304" pitchFamily="18" charset="0"/>
              </a:rPr>
              <a:t>daudzdzīvokļu mājās</a:t>
            </a:r>
            <a:r>
              <a:rPr lang="lv-LV" sz="2000" dirty="0">
                <a:cs typeface="Times New Roman" panose="02020603050405020304" pitchFamily="18" charset="0"/>
              </a:rPr>
              <a:t>, kuras atrodas uz </a:t>
            </a:r>
            <a:r>
              <a:rPr lang="lv-LV" sz="2000" u="sng" dirty="0">
                <a:cs typeface="Times New Roman" panose="02020603050405020304" pitchFamily="18" charset="0"/>
              </a:rPr>
              <a:t>citai personai piederošas zemes</a:t>
            </a:r>
            <a:r>
              <a:rPr lang="lv-LV" sz="2000" dirty="0">
                <a:cs typeface="Times New Roman" panose="02020603050405020304" pitchFamily="18" charset="0"/>
              </a:rPr>
              <a:t>, un pastāvot piespiedu dalītajam īpašumam-</a:t>
            </a:r>
            <a:r>
              <a:rPr lang="lv-LV" sz="2000" b="1" dirty="0">
                <a:solidFill>
                  <a:srgbClr val="00874B"/>
                </a:solidFill>
                <a:cs typeface="Times New Roman" panose="02020603050405020304" pitchFamily="18" charset="0"/>
              </a:rPr>
              <a:t>var izpirkt mājai funkcionāli nepieciešamo zemi</a:t>
            </a:r>
            <a:r>
              <a:rPr lang="lv-LV" sz="2000" dirty="0">
                <a:solidFill>
                  <a:srgbClr val="00874B"/>
                </a:solidFill>
                <a:cs typeface="Times New Roman" panose="02020603050405020304" pitchFamily="18" charset="0"/>
              </a:rPr>
              <a:t>. </a:t>
            </a:r>
            <a:endParaRPr lang="en-US" sz="1400" dirty="0">
              <a:solidFill>
                <a:srgbClr val="00874B"/>
              </a:solidFill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lv-LV" sz="2000" dirty="0">
                <a:solidFill>
                  <a:srgbClr val="2D294E"/>
                </a:solidFill>
                <a:cs typeface="Times New Roman" panose="02020603050405020304" pitchFamily="18" charset="0"/>
              </a:rPr>
              <a:t>Neattiecas uz valstij vai pašvaldībai piederošo vai piekritīgo zemi, kas pilnībā vai daļā sakrīt ar daudzdzīvokļu dzīvojamai mājai noteikto funkcionāli nepieciešamo zemi. ( </a:t>
            </a:r>
            <a:r>
              <a:rPr lang="lv-LV" sz="2000" i="1" dirty="0">
                <a:solidFill>
                  <a:srgbClr val="2D294E"/>
                </a:solidFill>
                <a:cs typeface="Times New Roman" panose="02020603050405020304" pitchFamily="18" charset="0"/>
              </a:rPr>
              <a:t>Pašvaldības vai valsts zemi izpirkt  nevar šī likuma izpratnē) </a:t>
            </a:r>
            <a:r>
              <a:rPr lang="lv-LV" sz="2000" dirty="0">
                <a:solidFill>
                  <a:srgbClr val="2D294E"/>
                </a:solidFill>
                <a:cs typeface="Times New Roman" panose="02020603050405020304" pitchFamily="18" charset="0"/>
              </a:rPr>
              <a:t>un</a:t>
            </a:r>
            <a:r>
              <a:rPr lang="lv-LV" sz="2000" i="1" dirty="0">
                <a:solidFill>
                  <a:srgbClr val="2D294E"/>
                </a:solidFill>
                <a:cs typeface="Times New Roman" panose="02020603050405020304" pitchFamily="18" charset="0"/>
              </a:rPr>
              <a:t> </a:t>
            </a:r>
            <a:r>
              <a:rPr lang="lv-LV" sz="2000" dirty="0">
                <a:cs typeface="Times New Roman" panose="02020603050405020304" pitchFamily="18" charset="0"/>
              </a:rPr>
              <a:t>neattiecas uz zemi, kura iegūta pēc dzīvojamās mājas nodošanas privatizācijā.</a:t>
            </a:r>
          </a:p>
          <a:p>
            <a:pPr marL="0" indent="0" algn="just">
              <a:buNone/>
            </a:pPr>
            <a:r>
              <a:rPr lang="lv-LV" sz="2400" b="1" dirty="0">
                <a:cs typeface="Times New Roman" panose="02020603050405020304" pitchFamily="18" charset="0"/>
              </a:rPr>
              <a:t>Noteikumi, kuriem jāizpildas, lai DZĪ lemtu par zemes atsavināšanas procesa uzsākšanu:</a:t>
            </a:r>
          </a:p>
          <a:p>
            <a:pPr marL="0" indent="0">
              <a:buNone/>
            </a:pPr>
            <a:r>
              <a:rPr lang="lv-LV" sz="2000" dirty="0">
                <a:ea typeface="Calibri" panose="020F0502020204030204" pitchFamily="34" charset="0"/>
                <a:cs typeface="Times New Roman" panose="02020603050405020304" pitchFamily="18" charset="0"/>
              </a:rPr>
              <a:t>1) dzīvokļa īpašums ir ierakstīts zemesgrāmatā vai </a:t>
            </a:r>
            <a:r>
              <a:rPr lang="lv-LV" sz="2000" dirty="0">
                <a:solidFill>
                  <a:srgbClr val="2D294E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līdz dzīvokļa īpašuma ierakstīšanai zemesgrāmatā –Valsts zemes dienesta Nekustamā īpašuma valsts kadastra informācijas  sistēmā (kadastrs) ierakstīts dzīvokļa īpašuma tiesiskais valdītājs.</a:t>
            </a:r>
            <a:endParaRPr lang="lv-LV" sz="2000" dirty="0">
              <a:cs typeface="Times New Roman" panose="02020603050405020304" pitchFamily="18" charset="0"/>
            </a:endParaRPr>
          </a:p>
        </p:txBody>
      </p:sp>
      <p:sp>
        <p:nvSpPr>
          <p:cNvPr id="7" name="Virsraksts 1">
            <a:extLst>
              <a:ext uri="{FF2B5EF4-FFF2-40B4-BE49-F238E27FC236}">
                <a16:creationId xmlns:a16="http://schemas.microsoft.com/office/drawing/2014/main" id="{7884F125-F4DA-2BED-23FC-D0D835386E45}"/>
              </a:ext>
            </a:extLst>
          </p:cNvPr>
          <p:cNvSpPr txBox="1">
            <a:spLocks/>
          </p:cNvSpPr>
          <p:nvPr/>
        </p:nvSpPr>
        <p:spPr bwMode="auto">
          <a:xfrm>
            <a:off x="457200" y="0"/>
            <a:ext cx="8291264" cy="9807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lv-LV" altLang="lv-LV" sz="2800" b="1" kern="0" dirty="0">
                <a:solidFill>
                  <a:srgbClr val="00874B"/>
                </a:solidFill>
                <a:latin typeface="+mn-lt"/>
                <a:cs typeface="Shonar Bangla" panose="020B0502040204020203" pitchFamily="34" charset="0"/>
              </a:rPr>
              <a:t>Piespiedu dalītā īpašuma izbeigšana privatizētajās daudzdzīvokļu mājās</a:t>
            </a:r>
          </a:p>
        </p:txBody>
      </p:sp>
    </p:spTree>
    <p:extLst>
      <p:ext uri="{BB962C8B-B14F-4D97-AF65-F5344CB8AC3E}">
        <p14:creationId xmlns:p14="http://schemas.microsoft.com/office/powerpoint/2010/main" val="4171884178"/>
      </p:ext>
    </p:extLst>
  </p:cSld>
  <p:clrMapOvr>
    <a:masterClrMapping/>
  </p:clrMapOvr>
  <p:transition spd="med">
    <p:pull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7B4539-677C-93EE-C2F8-0E33EECCC0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512" y="1484784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lv-LV" sz="2400" i="1" u="sng" dirty="0">
                <a:solidFill>
                  <a:srgbClr val="00874B"/>
                </a:solidFill>
                <a:cs typeface="Times New Roman" panose="02020603050405020304" pitchFamily="18" charset="0"/>
              </a:rPr>
              <a:t>Kadastrā</a:t>
            </a:r>
            <a:r>
              <a:rPr lang="lv-LV" sz="2400" i="1" u="sng" dirty="0">
                <a:solidFill>
                  <a:srgbClr val="00874B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  100% ir reģistrēta ēkas sadale dzīvokļa īpašumos</a:t>
            </a:r>
            <a:r>
              <a:rPr lang="lv-LV" sz="2400" i="1" dirty="0">
                <a:solidFill>
                  <a:srgbClr val="00874B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un kopīpašuma domājamo daļu summa veido 1 veselu</a:t>
            </a:r>
            <a:r>
              <a:rPr lang="lv-LV" sz="2000" i="1" dirty="0">
                <a:solidFill>
                  <a:srgbClr val="00874B"/>
                </a:solidFill>
                <a:cs typeface="Times New Roman" panose="02020603050405020304" pitchFamily="18" charset="0"/>
              </a:rPr>
              <a:t> </a:t>
            </a:r>
            <a:r>
              <a:rPr lang="lv-LV" sz="2000" i="1" dirty="0">
                <a:cs typeface="Times New Roman" panose="02020603050405020304" pitchFamily="18" charset="0"/>
              </a:rPr>
              <a:t>(</a:t>
            </a:r>
            <a:r>
              <a:rPr lang="lv-LV" sz="2000" i="1" dirty="0">
                <a:solidFill>
                  <a:srgbClr val="000000"/>
                </a:solidFill>
                <a:cs typeface="Times New Roman" panose="02020603050405020304" pitchFamily="18" charset="0"/>
              </a:rPr>
              <a:t>lai ierakstītu dzīvokli zemesgrāmatā, to vispirms reģistrē kadastrā)</a:t>
            </a:r>
          </a:p>
          <a:p>
            <a:pPr marL="0" indent="0">
              <a:buNone/>
            </a:pPr>
            <a:r>
              <a:rPr lang="lv-LV" sz="2000" i="1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2) </a:t>
            </a:r>
            <a:r>
              <a:rPr lang="lv-LV" sz="2000" dirty="0">
                <a:solidFill>
                  <a:srgbClr val="2D294E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dzīvokļi privatizēti saskaņā ar likumā «Par valsts un pašvaldību dzīvojamo māju privatizāciju», likumā «Par kooperatīvo dzīvokļu privatizāciju» vai likumā «Par lauksaimniecības uzņēmumu un zvejnieku kolhozu privatizāciju» noteikto kārtību</a:t>
            </a:r>
          </a:p>
          <a:p>
            <a:pPr marL="0" indent="0">
              <a:buNone/>
            </a:pPr>
            <a:r>
              <a:rPr lang="lv-LV" sz="2000" dirty="0">
                <a:solidFill>
                  <a:srgbClr val="2D294E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3) </a:t>
            </a:r>
            <a:r>
              <a:rPr lang="lv-LV" sz="2000" b="1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Zemes</a:t>
            </a:r>
            <a:r>
              <a:rPr lang="lv-LV" sz="2000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īpašnieka īpašuma tiesībām uz atsavināmo zemi </a:t>
            </a:r>
            <a:r>
              <a:rPr lang="lv-LV" sz="2000" u="sng" dirty="0">
                <a:solidFill>
                  <a:srgbClr val="00874B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jābūt nostiprinātām </a:t>
            </a:r>
            <a:r>
              <a:rPr lang="lv-LV" sz="2000" b="1" u="sng" dirty="0">
                <a:solidFill>
                  <a:srgbClr val="00874B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zemesgrāmatā</a:t>
            </a:r>
            <a:r>
              <a:rPr lang="lv-LV" sz="2000" dirty="0">
                <a:solidFill>
                  <a:srgbClr val="00874B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!!!!! </a:t>
            </a:r>
            <a:endParaRPr lang="en-US" sz="2000" dirty="0">
              <a:solidFill>
                <a:srgbClr val="00874B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lv-LV" sz="2000" dirty="0">
              <a:solidFill>
                <a:srgbClr val="2D294E"/>
              </a:solidFill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lv-LV" sz="2000" dirty="0">
                <a:solidFill>
                  <a:srgbClr val="2D294E"/>
                </a:solidFill>
                <a:cs typeface="Times New Roman" panose="02020603050405020304" pitchFamily="18" charset="0"/>
              </a:rPr>
              <a:t>* Izpildoties minētajiem nosacījumiem var uzsākt atsavināšanas procesu!</a:t>
            </a:r>
          </a:p>
          <a:p>
            <a:pPr marL="0" indent="0">
              <a:buNone/>
            </a:pPr>
            <a:endParaRPr lang="lv-LV" sz="2400" b="1" dirty="0"/>
          </a:p>
          <a:p>
            <a:pPr marL="0" indent="0">
              <a:buNone/>
            </a:pPr>
            <a:endParaRPr lang="lv-LV" sz="2400" b="1" dirty="0">
              <a:latin typeface="Candara" panose="020E0502030303020204" pitchFamily="34" charset="0"/>
            </a:endParaRPr>
          </a:p>
          <a:p>
            <a:pPr marL="0" indent="0" algn="just">
              <a:buNone/>
            </a:pPr>
            <a:r>
              <a:rPr lang="lv-LV" sz="2000" dirty="0"/>
              <a:t> </a:t>
            </a:r>
          </a:p>
        </p:txBody>
      </p:sp>
      <p:sp>
        <p:nvSpPr>
          <p:cNvPr id="7" name="Virsraksts 1">
            <a:extLst>
              <a:ext uri="{FF2B5EF4-FFF2-40B4-BE49-F238E27FC236}">
                <a16:creationId xmlns:a16="http://schemas.microsoft.com/office/drawing/2014/main" id="{7884F125-F4DA-2BED-23FC-D0D835386E45}"/>
              </a:ext>
            </a:extLst>
          </p:cNvPr>
          <p:cNvSpPr txBox="1">
            <a:spLocks/>
          </p:cNvSpPr>
          <p:nvPr/>
        </p:nvSpPr>
        <p:spPr bwMode="auto">
          <a:xfrm>
            <a:off x="457200" y="0"/>
            <a:ext cx="8291264" cy="9807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lv-LV" altLang="lv-LV" sz="2800" b="1" i="0" u="none" strike="noStrike" kern="0" cap="none" spc="0" normalizeH="0" baseline="0" noProof="0" dirty="0">
                <a:ln>
                  <a:noFill/>
                </a:ln>
                <a:solidFill>
                  <a:srgbClr val="00874B"/>
                </a:solidFill>
                <a:effectLst/>
                <a:uLnTx/>
                <a:uFillTx/>
                <a:latin typeface="Candara" panose="020E0502030303020204"/>
                <a:ea typeface="+mj-ea"/>
                <a:cs typeface="Shonar Bangla" panose="020B0502040204020203" pitchFamily="34" charset="0"/>
              </a:rPr>
              <a:t>Piespiedu dalītā īpašuma izbeigšana privatizētajās daudzdzīvokļu mājās</a:t>
            </a:r>
          </a:p>
        </p:txBody>
      </p:sp>
    </p:spTree>
    <p:extLst>
      <p:ext uri="{BB962C8B-B14F-4D97-AF65-F5344CB8AC3E}">
        <p14:creationId xmlns:p14="http://schemas.microsoft.com/office/powerpoint/2010/main" val="333447637"/>
      </p:ext>
    </p:extLst>
  </p:cSld>
  <p:clrMapOvr>
    <a:masterClrMapping/>
  </p:clrMapOvr>
  <p:transition spd="med">
    <p:pull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Virsraksts 1">
            <a:extLst>
              <a:ext uri="{FF2B5EF4-FFF2-40B4-BE49-F238E27FC236}">
                <a16:creationId xmlns:a16="http://schemas.microsoft.com/office/drawing/2014/main" id="{7884F125-F4DA-2BED-23FC-D0D835386E45}"/>
              </a:ext>
            </a:extLst>
          </p:cNvPr>
          <p:cNvSpPr txBox="1">
            <a:spLocks/>
          </p:cNvSpPr>
          <p:nvPr/>
        </p:nvSpPr>
        <p:spPr bwMode="auto">
          <a:xfrm>
            <a:off x="457200" y="322760"/>
            <a:ext cx="8229600" cy="4571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lv-LV" altLang="lv-LV" sz="3600" b="1" kern="0" dirty="0">
                <a:solidFill>
                  <a:srgbClr val="00874B"/>
                </a:solidFill>
                <a:latin typeface="+mn-lt"/>
                <a:cs typeface="Shonar Bangla" panose="020B0502040204020203" pitchFamily="34" charset="0"/>
              </a:rPr>
              <a:t>Procesa 1.solis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 algn="just">
              <a:lnSpc>
                <a:spcPct val="107000"/>
              </a:lnSpc>
              <a:spcAft>
                <a:spcPts val="800"/>
              </a:spcAft>
              <a:buNone/>
              <a:tabLst>
                <a:tab pos="630555" algn="l"/>
              </a:tabLst>
            </a:pPr>
            <a:r>
              <a:rPr lang="lv-LV" sz="2400" b="1" dirty="0">
                <a:ea typeface="Calibri" panose="020F0502020204030204" pitchFamily="34" charset="0"/>
                <a:cs typeface="Times New Roman" panose="02020603050405020304" pitchFamily="18" charset="0"/>
              </a:rPr>
              <a:t>Dzīvokļu īpašnieku kopība pieņem lēmumu par atsavināšanas tiesības izmantošanu</a:t>
            </a:r>
            <a:r>
              <a:rPr lang="lv-LV" sz="2400" dirty="0"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 marL="0" lvl="0" indent="0" algn="just">
              <a:lnSpc>
                <a:spcPct val="107000"/>
              </a:lnSpc>
              <a:spcAft>
                <a:spcPts val="800"/>
              </a:spcAft>
              <a:buNone/>
              <a:tabLst>
                <a:tab pos="630555" algn="l"/>
              </a:tabLst>
            </a:pPr>
            <a:r>
              <a:rPr lang="lv-LV" sz="2400" dirty="0">
                <a:ea typeface="Calibri" panose="020F0502020204030204" pitchFamily="34" charset="0"/>
                <a:cs typeface="Times New Roman" panose="02020603050405020304" pitchFamily="18" charset="0"/>
              </a:rPr>
              <a:t>* </a:t>
            </a:r>
            <a:r>
              <a:rPr lang="lv-LV" sz="2000" dirty="0">
                <a:ea typeface="Calibri" panose="020F0502020204030204" pitchFamily="34" charset="0"/>
                <a:cs typeface="Times New Roman" panose="02020603050405020304" pitchFamily="18" charset="0"/>
              </a:rPr>
              <a:t>lēmumu pieņem kopsapulcē un lēmums noformējams </a:t>
            </a:r>
            <a:r>
              <a:rPr lang="lv-LV" sz="2000" b="1" u="sng" dirty="0">
                <a:solidFill>
                  <a:srgbClr val="00874B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rakstveidā</a:t>
            </a:r>
            <a:r>
              <a:rPr lang="lv-LV" sz="2000" dirty="0">
                <a:ea typeface="Calibri" panose="020F0502020204030204" pitchFamily="34" charset="0"/>
                <a:cs typeface="Times New Roman" panose="02020603050405020304" pitchFamily="18" charset="0"/>
              </a:rPr>
              <a:t>, reģistrējot  visus dzīvokļa īpašniekus/tiesiskos valdītājus,  sapulces dalībniekus, lēmumu  un balsojumu</a:t>
            </a:r>
          </a:p>
          <a:p>
            <a:pPr marL="0" lvl="0" indent="0" algn="just">
              <a:lnSpc>
                <a:spcPct val="107000"/>
              </a:lnSpc>
              <a:spcAft>
                <a:spcPts val="800"/>
              </a:spcAft>
              <a:buNone/>
              <a:tabLst>
                <a:tab pos="630555" algn="l"/>
              </a:tabLst>
            </a:pPr>
            <a:r>
              <a:rPr lang="lv-LV" sz="2000" dirty="0">
                <a:cs typeface="Times New Roman" panose="02020603050405020304" pitchFamily="18" charset="0"/>
              </a:rPr>
              <a:t>* atsavināšanas procesa uzsāk, ja nobalso «par» vairāk kā </a:t>
            </a:r>
            <a:r>
              <a:rPr lang="lv-LV" sz="2000" b="1" u="sng" dirty="0">
                <a:solidFill>
                  <a:srgbClr val="00874B"/>
                </a:solidFill>
                <a:cs typeface="Times New Roman" panose="02020603050405020304" pitchFamily="18" charset="0"/>
              </a:rPr>
              <a:t>½ no visiem </a:t>
            </a:r>
            <a:r>
              <a:rPr lang="lv-LV" sz="2000" dirty="0">
                <a:cs typeface="Times New Roman" panose="02020603050405020304" pitchFamily="18" charset="0"/>
              </a:rPr>
              <a:t>ēkā esošajiem dzīvokļu īpašumu  īpašniekiem</a:t>
            </a:r>
          </a:p>
          <a:p>
            <a:pPr marL="0" lvl="0" indent="0" algn="just">
              <a:lnSpc>
                <a:spcPct val="107000"/>
              </a:lnSpc>
              <a:spcAft>
                <a:spcPts val="800"/>
              </a:spcAft>
              <a:buNone/>
              <a:tabLst>
                <a:tab pos="630555" algn="l"/>
              </a:tabLst>
            </a:pPr>
            <a:r>
              <a:rPr lang="lv-LV" sz="2000" dirty="0">
                <a:cs typeface="Times New Roman" panose="02020603050405020304" pitchFamily="18" charset="0"/>
              </a:rPr>
              <a:t>* pieņemot lēmumu, īpašnieku kopība </a:t>
            </a:r>
            <a:r>
              <a:rPr lang="lv-LV" sz="2000" b="1" u="sng" dirty="0">
                <a:solidFill>
                  <a:srgbClr val="00874B"/>
                </a:solidFill>
                <a:cs typeface="Times New Roman" panose="02020603050405020304" pitchFamily="18" charset="0"/>
              </a:rPr>
              <a:t>var pilnvarot kādu personu </a:t>
            </a:r>
            <a:r>
              <a:rPr lang="lv-LV" sz="2000" dirty="0">
                <a:cs typeface="Times New Roman" panose="02020603050405020304" pitchFamily="18" charset="0"/>
              </a:rPr>
              <a:t>veikt darbības, kas saistītas ar atsavināšanas tiesības izmantošanas  procesa īstenošanu (</a:t>
            </a:r>
            <a:r>
              <a:rPr lang="lv-LV" sz="2000" i="1" dirty="0">
                <a:cs typeface="Times New Roman" panose="02020603050405020304" pitchFamily="18" charset="0"/>
              </a:rPr>
              <a:t>ir ieteicams, lai process ātrāk virzītos process) </a:t>
            </a:r>
            <a:endParaRPr lang="en-US" sz="2000" i="1" dirty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428036"/>
      </p:ext>
    </p:extLst>
  </p:cSld>
  <p:clrMapOvr>
    <a:masterClrMapping/>
  </p:clrMapOvr>
  <p:transition spd="med">
    <p:pull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7B4539-677C-93EE-C2F8-0E33EECCC0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lv-LV" sz="2000" b="1" dirty="0">
                <a:cs typeface="Times New Roman" panose="02020603050405020304" pitchFamily="18" charset="0"/>
              </a:rPr>
              <a:t>Pilnvarotā persona </a:t>
            </a:r>
            <a:r>
              <a:rPr lang="lv-LV" sz="2000" b="1" i="1" u="sng" dirty="0">
                <a:solidFill>
                  <a:srgbClr val="00874B"/>
                </a:solidFill>
                <a:cs typeface="Times New Roman" panose="02020603050405020304" pitchFamily="18" charset="0"/>
              </a:rPr>
              <a:t>iesniedz pašvaldībā</a:t>
            </a:r>
            <a:r>
              <a:rPr lang="lv-LV" sz="2000" b="1" i="1" dirty="0">
                <a:solidFill>
                  <a:srgbClr val="00874B"/>
                </a:solidFill>
                <a:cs typeface="Times New Roman" panose="02020603050405020304" pitchFamily="18" charset="0"/>
              </a:rPr>
              <a:t> </a:t>
            </a:r>
            <a:r>
              <a:rPr lang="lv-LV" sz="2000" b="1" dirty="0">
                <a:cs typeface="Times New Roman" panose="02020603050405020304" pitchFamily="18" charset="0"/>
              </a:rPr>
              <a:t>iesniegumu un lēmumu par atsavināšanas tiesības izmantošanas procesa uzsākšanu </a:t>
            </a:r>
            <a:r>
              <a:rPr lang="lv-LV" sz="2000" dirty="0">
                <a:cs typeface="Times New Roman" panose="02020603050405020304" pitchFamily="18" charset="0"/>
              </a:rPr>
              <a:t>(</a:t>
            </a:r>
            <a:r>
              <a:rPr lang="lv-LV" sz="2000" i="1" dirty="0">
                <a:cs typeface="Times New Roman" panose="02020603050405020304" pitchFamily="18" charset="0"/>
              </a:rPr>
              <a:t>iesniegumam jāpievieno esošais ēku/būvju zemes robežu plāns</a:t>
            </a:r>
            <a:r>
              <a:rPr lang="lv-LV" sz="2000" dirty="0">
                <a:cs typeface="Times New Roman" panose="02020603050405020304" pitchFamily="18" charset="0"/>
              </a:rPr>
              <a:t>)</a:t>
            </a:r>
          </a:p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lv-LV" sz="2000" dirty="0">
                <a:cs typeface="Times New Roman" panose="02020603050405020304" pitchFamily="18" charset="0"/>
              </a:rPr>
              <a:t>* kopsapulcē pieņemtais </a:t>
            </a:r>
            <a:r>
              <a:rPr lang="lv-LV" sz="2000" dirty="0">
                <a:ea typeface="Calibri" panose="020F0502020204030204" pitchFamily="34" charset="0"/>
                <a:cs typeface="Times New Roman" panose="02020603050405020304" pitchFamily="18" charset="0"/>
              </a:rPr>
              <a:t>lēmums par atsavināšanas tiesības izmantošanas procesa uzsākšanu ir tiesiskais pamats, lai pašvaldība, kuras administratīvajā teritorijā atrodas daudzdzīvokļu dzīvojamā māja, pieņemtu lēmumu par Funkcionāli nepieciešamo zemes gabalu (turpmāk-  FNZG)  apstiprināšanu vai FNZG pārskatīšanu</a:t>
            </a:r>
          </a:p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endParaRPr lang="lv-LV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en-US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lv-LV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Virsraksts 1">
            <a:extLst>
              <a:ext uri="{FF2B5EF4-FFF2-40B4-BE49-F238E27FC236}">
                <a16:creationId xmlns:a16="http://schemas.microsoft.com/office/drawing/2014/main" id="{7884F125-F4DA-2BED-23FC-D0D835386E45}"/>
              </a:ext>
            </a:extLst>
          </p:cNvPr>
          <p:cNvSpPr txBox="1">
            <a:spLocks/>
          </p:cNvSpPr>
          <p:nvPr/>
        </p:nvSpPr>
        <p:spPr bwMode="auto">
          <a:xfrm>
            <a:off x="457200" y="322760"/>
            <a:ext cx="8229600" cy="4571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lv-LV" altLang="lv-LV" sz="3200" b="1" kern="0" dirty="0">
                <a:solidFill>
                  <a:srgbClr val="00874B"/>
                </a:solidFill>
                <a:latin typeface="+mn-lt"/>
                <a:cs typeface="Shonar Bangla" panose="020B0502040204020203" pitchFamily="34" charset="0"/>
              </a:rPr>
              <a:t>Procesa 2.solis (ja ½ nobalsojusi «par»)</a:t>
            </a:r>
          </a:p>
        </p:txBody>
      </p:sp>
    </p:spTree>
    <p:extLst>
      <p:ext uri="{BB962C8B-B14F-4D97-AF65-F5344CB8AC3E}">
        <p14:creationId xmlns:p14="http://schemas.microsoft.com/office/powerpoint/2010/main" val="1863686573"/>
      </p:ext>
    </p:extLst>
  </p:cSld>
  <p:clrMapOvr>
    <a:masterClrMapping/>
  </p:clrMapOvr>
  <p:transition spd="med">
    <p:pull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7B4539-677C-93EE-C2F8-0E33EECCC0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40560"/>
          </a:xfrm>
        </p:spPr>
        <p:txBody>
          <a:bodyPr/>
          <a:lstStyle/>
          <a:p>
            <a:pPr marL="0" indent="0">
              <a:buNone/>
            </a:pPr>
            <a:r>
              <a:rPr lang="lv-LV" sz="2400" b="1" u="sng" dirty="0">
                <a:ea typeface="Calibri" panose="020F0502020204030204" pitchFamily="34" charset="0"/>
                <a:cs typeface="Times New Roman" panose="02020603050405020304" pitchFamily="18" charset="0"/>
              </a:rPr>
              <a:t>Pašvaldība pieņem vienu no lēmuma variantiem:</a:t>
            </a:r>
          </a:p>
          <a:p>
            <a:pPr marL="0" indent="0" algn="just">
              <a:buNone/>
            </a:pPr>
            <a:r>
              <a:rPr lang="lv-LV" sz="2000" b="1" dirty="0">
                <a:cs typeface="Times New Roman" panose="02020603050405020304" pitchFamily="18" charset="0"/>
              </a:rPr>
              <a:t>1.variants </a:t>
            </a:r>
            <a:r>
              <a:rPr lang="lv-LV" sz="2000" dirty="0">
                <a:cs typeface="Times New Roman" panose="02020603050405020304" pitchFamily="18" charset="0"/>
              </a:rPr>
              <a:t>– ja Pašvaldība konstatē, ka noteiktais zemes gabals ir korekts, tad 6 mēnešu laikā pieņem lēmumu par funkcionāli nepieciešamā zemes gabala platības noteikšanu </a:t>
            </a:r>
          </a:p>
          <a:p>
            <a:pPr marL="0" indent="0" algn="just">
              <a:buNone/>
            </a:pPr>
            <a:r>
              <a:rPr lang="lv-LV" sz="2000" i="1" dirty="0">
                <a:cs typeface="Times New Roman" panose="02020603050405020304" pitchFamily="18" charset="0"/>
              </a:rPr>
              <a:t>(zemes gabals ir korekts, ja atbilst esošajam ēku/būvju zemes robežu plānam)</a:t>
            </a:r>
            <a:endParaRPr lang="lv-LV" sz="2000" dirty="0"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lv-LV" sz="2000" b="1" dirty="0"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lv-LV" sz="2000" b="1" dirty="0">
                <a:cs typeface="Times New Roman" panose="02020603050405020304" pitchFamily="18" charset="0"/>
              </a:rPr>
              <a:t>2.variants</a:t>
            </a:r>
            <a:r>
              <a:rPr lang="lv-LV" sz="2000" dirty="0">
                <a:cs typeface="Times New Roman" panose="02020603050405020304" pitchFamily="18" charset="0"/>
              </a:rPr>
              <a:t>- ja Pašvaldība konstatē, ka šobrīd noteiktais zemes gabals ēkas uzturēšanai nav  korekts un to nepieciešams pārskatīt, pieņem lēmumu par dzīvojamās mājas nepieciešamā </a:t>
            </a:r>
            <a:r>
              <a:rPr lang="lv-LV" sz="2000" u="sng" dirty="0">
                <a:solidFill>
                  <a:srgbClr val="00874B"/>
                </a:solidFill>
                <a:cs typeface="Times New Roman" panose="02020603050405020304" pitchFamily="18" charset="0"/>
              </a:rPr>
              <a:t>zemes gabala platības pārskatīšanu</a:t>
            </a:r>
            <a:r>
              <a:rPr lang="lv-LV" sz="2000" dirty="0">
                <a:cs typeface="Times New Roman" panose="02020603050405020304" pitchFamily="18" charset="0"/>
              </a:rPr>
              <a:t>. Pārskatīšana notiek, pamatojoties uz MK noteikumiem «P</a:t>
            </a:r>
            <a:r>
              <a:rPr lang="en-US" sz="2000" dirty="0" err="1">
                <a:solidFill>
                  <a:srgbClr val="404041"/>
                </a:solidFill>
                <a:cs typeface="Times New Roman" panose="02020603050405020304" pitchFamily="18" charset="0"/>
              </a:rPr>
              <a:t>rivatizējamai</a:t>
            </a:r>
            <a:r>
              <a:rPr lang="en-US" sz="2000" dirty="0">
                <a:solidFill>
                  <a:srgbClr val="404041"/>
                </a:solidFill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404041"/>
                </a:solidFill>
                <a:cs typeface="Times New Roman" panose="02020603050405020304" pitchFamily="18" charset="0"/>
              </a:rPr>
              <a:t>dzīvojamai</a:t>
            </a:r>
            <a:r>
              <a:rPr lang="en-US" sz="2000" dirty="0">
                <a:solidFill>
                  <a:srgbClr val="404041"/>
                </a:solidFill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404041"/>
                </a:solidFill>
                <a:cs typeface="Times New Roman" panose="02020603050405020304" pitchFamily="18" charset="0"/>
              </a:rPr>
              <a:t>mājai</a:t>
            </a:r>
            <a:r>
              <a:rPr lang="en-US" sz="2000" dirty="0">
                <a:solidFill>
                  <a:srgbClr val="404041"/>
                </a:solidFill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404041"/>
                </a:solidFill>
                <a:cs typeface="Times New Roman" panose="02020603050405020304" pitchFamily="18" charset="0"/>
              </a:rPr>
              <a:t>funkcionāli</a:t>
            </a:r>
            <a:r>
              <a:rPr lang="en-US" sz="2000" dirty="0">
                <a:solidFill>
                  <a:srgbClr val="404041"/>
                </a:solidFill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404041"/>
                </a:solidFill>
                <a:cs typeface="Times New Roman" panose="02020603050405020304" pitchFamily="18" charset="0"/>
              </a:rPr>
              <a:t>nepieciešamā</a:t>
            </a:r>
            <a:r>
              <a:rPr lang="lv-LV" sz="2000" dirty="0">
                <a:solidFill>
                  <a:srgbClr val="404041"/>
                </a:solidFill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404041"/>
                </a:solidFill>
                <a:cs typeface="Times New Roman" panose="02020603050405020304" pitchFamily="18" charset="0"/>
              </a:rPr>
              <a:t>zemes</a:t>
            </a:r>
            <a:r>
              <a:rPr lang="en-US" sz="2000" dirty="0">
                <a:solidFill>
                  <a:srgbClr val="404041"/>
                </a:solidFill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404041"/>
                </a:solidFill>
                <a:cs typeface="Times New Roman" panose="02020603050405020304" pitchFamily="18" charset="0"/>
              </a:rPr>
              <a:t>gabala</a:t>
            </a:r>
            <a:r>
              <a:rPr lang="en-US" sz="2000" dirty="0">
                <a:solidFill>
                  <a:srgbClr val="404041"/>
                </a:solidFill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404041"/>
                </a:solidFill>
                <a:cs typeface="Times New Roman" panose="02020603050405020304" pitchFamily="18" charset="0"/>
              </a:rPr>
              <a:t>noteikšanas</a:t>
            </a:r>
            <a:r>
              <a:rPr lang="en-US" sz="2000" dirty="0">
                <a:solidFill>
                  <a:srgbClr val="404041"/>
                </a:solidFill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404041"/>
                </a:solidFill>
                <a:cs typeface="Times New Roman" panose="02020603050405020304" pitchFamily="18" charset="0"/>
              </a:rPr>
              <a:t>kārtība</a:t>
            </a:r>
            <a:r>
              <a:rPr lang="lv-LV" sz="2000" dirty="0">
                <a:solidFill>
                  <a:srgbClr val="404041"/>
                </a:solidFill>
                <a:cs typeface="Times New Roman" panose="02020603050405020304" pitchFamily="18" charset="0"/>
              </a:rPr>
              <a:t>» un tas</a:t>
            </a:r>
            <a:r>
              <a:rPr lang="lv-LV" sz="2000" dirty="0">
                <a:cs typeface="Times New Roman" panose="02020603050405020304" pitchFamily="18" charset="0"/>
              </a:rPr>
              <a:t> jāpieņem </a:t>
            </a:r>
            <a:r>
              <a:rPr lang="lv-LV" sz="2000" dirty="0">
                <a:solidFill>
                  <a:srgbClr val="00874B"/>
                </a:solidFill>
                <a:cs typeface="Times New Roman" panose="02020603050405020304" pitchFamily="18" charset="0"/>
              </a:rPr>
              <a:t>2,5 gadu laikā</a:t>
            </a:r>
            <a:r>
              <a:rPr lang="lv-LV" sz="2000" dirty="0">
                <a:cs typeface="Times New Roman" panose="02020603050405020304" pitchFamily="18" charset="0"/>
              </a:rPr>
              <a:t>. Atsavināšanas tiesības izmantošanas procesu turpina pēc tam, kad pieņemts lēmums par funkcionāli nepieciešamo zemes gabalu zem DDZ mājas </a:t>
            </a:r>
            <a:r>
              <a:rPr lang="lv-LV" sz="2000" i="1" dirty="0">
                <a:cs typeface="Times New Roman" panose="02020603050405020304" pitchFamily="18" charset="0"/>
              </a:rPr>
              <a:t>(platības pārskata tuvāko ēku kvartāla ietvaros) </a:t>
            </a:r>
          </a:p>
        </p:txBody>
      </p:sp>
    </p:spTree>
    <p:extLst>
      <p:ext uri="{BB962C8B-B14F-4D97-AF65-F5344CB8AC3E}">
        <p14:creationId xmlns:p14="http://schemas.microsoft.com/office/powerpoint/2010/main" val="1882148731"/>
      </p:ext>
    </p:extLst>
  </p:cSld>
  <p:clrMapOvr>
    <a:masterClrMapping/>
  </p:clrMapOvr>
  <p:transition spd="med">
    <p:pull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7B4539-677C-93EE-C2F8-0E33EECCC0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166018"/>
            <a:ext cx="8229600" cy="4525963"/>
          </a:xfrm>
        </p:spPr>
        <p:txBody>
          <a:bodyPr/>
          <a:lstStyle/>
          <a:p>
            <a:pPr marL="0" indent="0" algn="just">
              <a:buNone/>
            </a:pPr>
            <a:r>
              <a:rPr lang="lv-LV" sz="2000" dirty="0">
                <a:cs typeface="Times New Roman" panose="02020603050405020304" pitchFamily="18" charset="0"/>
              </a:rPr>
              <a:t>Kad pieņemtais lēmums kļuvis neapstrīdams, Pašvaldība to nosūta Valsts zemes dienestam (</a:t>
            </a:r>
            <a:r>
              <a:rPr lang="lv-LV" sz="2000" i="1" dirty="0">
                <a:cs typeface="Times New Roman" panose="02020603050405020304" pitchFamily="18" charset="0"/>
              </a:rPr>
              <a:t>zemes īpašniekam ir tiesības pārsūdzēt lēmumu, jo atsavināšanas tiesības izmantošanai nav nepieciešama zemesgabala īpašnieka piekrišana</a:t>
            </a:r>
            <a:r>
              <a:rPr lang="lv-LV" sz="2000" dirty="0">
                <a:cs typeface="Times New Roman" panose="02020603050405020304" pitchFamily="18" charset="0"/>
              </a:rPr>
              <a:t>)</a:t>
            </a:r>
          </a:p>
          <a:p>
            <a:pPr marL="0" indent="0" algn="just">
              <a:buNone/>
            </a:pPr>
            <a:endParaRPr lang="lv-LV" sz="2000" u="sng" dirty="0">
              <a:solidFill>
                <a:srgbClr val="3E7259"/>
              </a:solidFill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lv-LV" sz="2000" u="sng" dirty="0">
                <a:solidFill>
                  <a:srgbClr val="00874B"/>
                </a:solidFill>
                <a:cs typeface="Times New Roman" panose="02020603050405020304" pitchFamily="18" charset="0"/>
              </a:rPr>
              <a:t>Pašvaldības funkcija šajā brīdī izbeidzas!</a:t>
            </a:r>
          </a:p>
          <a:p>
            <a:pPr marL="0" indent="0" algn="just">
              <a:buNone/>
            </a:pPr>
            <a:r>
              <a:rPr lang="lv-LV" sz="2000" dirty="0">
                <a:cs typeface="Times New Roman" panose="02020603050405020304" pitchFamily="18" charset="0"/>
              </a:rPr>
              <a:t>(Valsts zemes dienests turpina atsavināšanas procesu)</a:t>
            </a:r>
          </a:p>
        </p:txBody>
      </p:sp>
      <p:sp>
        <p:nvSpPr>
          <p:cNvPr id="7" name="Virsraksts 1">
            <a:extLst>
              <a:ext uri="{FF2B5EF4-FFF2-40B4-BE49-F238E27FC236}">
                <a16:creationId xmlns:a16="http://schemas.microsoft.com/office/drawing/2014/main" id="{7884F125-F4DA-2BED-23FC-D0D835386E45}"/>
              </a:ext>
            </a:extLst>
          </p:cNvPr>
          <p:cNvSpPr txBox="1">
            <a:spLocks/>
          </p:cNvSpPr>
          <p:nvPr/>
        </p:nvSpPr>
        <p:spPr bwMode="auto">
          <a:xfrm>
            <a:off x="611560" y="246038"/>
            <a:ext cx="8229600" cy="4571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9pPr>
          </a:lstStyle>
          <a:p>
            <a:pPr marL="0" indent="0">
              <a:buNone/>
            </a:pPr>
            <a:endParaRPr lang="lv-LV" sz="2400" b="1" u="sng" dirty="0">
              <a:solidFill>
                <a:srgbClr val="00874B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4094663"/>
      </p:ext>
    </p:extLst>
  </p:cSld>
  <p:clrMapOvr>
    <a:masterClrMapping/>
  </p:clrMapOvr>
  <p:transition spd="med">
    <p:pull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7B4539-677C-93EE-C2F8-0E33EECCC0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4525963"/>
          </a:xfrm>
        </p:spPr>
        <p:txBody>
          <a:bodyPr/>
          <a:lstStyle/>
          <a:p>
            <a:pPr marL="0" indent="0" algn="just">
              <a:buNone/>
            </a:pPr>
            <a:r>
              <a:rPr lang="lv-LV" altLang="lv-LV" sz="2400" b="1" kern="0" dirty="0">
                <a:cs typeface="Times New Roman" panose="02020603050405020304" pitchFamily="18" charset="0"/>
              </a:rPr>
              <a:t>VALSTS ZEMES DIENESTA DARBĪBAS:</a:t>
            </a:r>
          </a:p>
          <a:p>
            <a:pPr marL="0" indent="0" algn="just">
              <a:buNone/>
            </a:pPr>
            <a:endParaRPr lang="lv-LV" sz="2000" dirty="0">
              <a:ea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lv-LV" sz="2000" dirty="0">
                <a:ea typeface="Calibri" panose="020F0502020204030204" pitchFamily="34" charset="0"/>
              </a:rPr>
              <a:t>1.Valsts zemes dienests Kadastrā veic atzīmi - “ATSAVINĀMĀ ZEME” (būs publiski aplūkojama portālā kadastrs.lv) un reģistrē atsavināmās zemes platību </a:t>
            </a:r>
          </a:p>
          <a:p>
            <a:pPr marL="0" indent="0" algn="just">
              <a:buNone/>
            </a:pPr>
            <a:r>
              <a:rPr lang="lv-LV" sz="2000" dirty="0">
                <a:ea typeface="Calibri" panose="020F0502020204030204" pitchFamily="34" charset="0"/>
              </a:rPr>
              <a:t>2.Aprēķina atsavināšanas cenu atbilstoši kopīpašuma domājami daļai.  </a:t>
            </a:r>
          </a:p>
          <a:p>
            <a:pPr marL="0" indent="0" algn="just">
              <a:buNone/>
            </a:pPr>
            <a:r>
              <a:rPr lang="lv-LV" sz="2000" dirty="0">
                <a:ea typeface="Calibri" panose="020F0502020204030204" pitchFamily="34" charset="0"/>
              </a:rPr>
              <a:t> </a:t>
            </a:r>
            <a:r>
              <a:rPr lang="lv-LV" sz="2000" dirty="0">
                <a:solidFill>
                  <a:srgbClr val="2D294E"/>
                </a:solidFill>
                <a:ea typeface="Calibri" panose="020F0502020204030204" pitchFamily="34" charset="0"/>
              </a:rPr>
              <a:t>Likumā</a:t>
            </a:r>
            <a:r>
              <a:rPr lang="lv-LV" sz="2000" spc="-70" dirty="0">
                <a:solidFill>
                  <a:srgbClr val="2D294E"/>
                </a:solidFill>
                <a:ea typeface="Calibri" panose="020F0502020204030204" pitchFamily="34" charset="0"/>
              </a:rPr>
              <a:t> </a:t>
            </a:r>
            <a:r>
              <a:rPr lang="lv-LV" sz="2000" dirty="0">
                <a:solidFill>
                  <a:srgbClr val="2D294E"/>
                </a:solidFill>
                <a:ea typeface="Calibri" panose="020F0502020204030204" pitchFamily="34" charset="0"/>
              </a:rPr>
              <a:t>noteiktajā</a:t>
            </a:r>
            <a:r>
              <a:rPr lang="lv-LV" sz="2000" spc="-65" dirty="0">
                <a:solidFill>
                  <a:srgbClr val="2D294E"/>
                </a:solidFill>
                <a:ea typeface="Calibri" panose="020F0502020204030204" pitchFamily="34" charset="0"/>
              </a:rPr>
              <a:t> </a:t>
            </a:r>
            <a:r>
              <a:rPr lang="lv-LV" sz="2000" dirty="0">
                <a:solidFill>
                  <a:srgbClr val="2D294E"/>
                </a:solidFill>
                <a:ea typeface="Calibri" panose="020F0502020204030204" pitchFamily="34" charset="0"/>
              </a:rPr>
              <a:t>kārtībā</a:t>
            </a:r>
            <a:r>
              <a:rPr lang="lv-LV" sz="2000" spc="-60" dirty="0">
                <a:solidFill>
                  <a:srgbClr val="2D294E"/>
                </a:solidFill>
                <a:ea typeface="Calibri" panose="020F0502020204030204" pitchFamily="34" charset="0"/>
              </a:rPr>
              <a:t> </a:t>
            </a:r>
            <a:r>
              <a:rPr lang="lv-LV" sz="2000" dirty="0">
                <a:solidFill>
                  <a:srgbClr val="2D294E"/>
                </a:solidFill>
                <a:ea typeface="Calibri" panose="020F0502020204030204" pitchFamily="34" charset="0"/>
              </a:rPr>
              <a:t>aprēķinātā</a:t>
            </a:r>
            <a:r>
              <a:rPr lang="lv-LV" sz="2000" spc="-55" dirty="0">
                <a:solidFill>
                  <a:srgbClr val="2D294E"/>
                </a:solidFill>
                <a:ea typeface="Calibri" panose="020F0502020204030204" pitchFamily="34" charset="0"/>
              </a:rPr>
              <a:t> </a:t>
            </a:r>
            <a:r>
              <a:rPr lang="lv-LV" sz="2000" b="1" dirty="0">
                <a:solidFill>
                  <a:srgbClr val="2D294E"/>
                </a:solidFill>
                <a:ea typeface="Calibri" panose="020F0502020204030204" pitchFamily="34" charset="0"/>
              </a:rPr>
              <a:t>atsavināšanas </a:t>
            </a:r>
            <a:r>
              <a:rPr lang="lv-LV" sz="2000" spc="-440" dirty="0">
                <a:solidFill>
                  <a:srgbClr val="2D294E"/>
                </a:solidFill>
                <a:ea typeface="Calibri" panose="020F0502020204030204" pitchFamily="34" charset="0"/>
              </a:rPr>
              <a:t> </a:t>
            </a:r>
            <a:r>
              <a:rPr lang="lv-LV" sz="2000" b="1" dirty="0">
                <a:solidFill>
                  <a:srgbClr val="2D294E"/>
                </a:solidFill>
                <a:ea typeface="Calibri" panose="020F0502020204030204" pitchFamily="34" charset="0"/>
              </a:rPr>
              <a:t>cena</a:t>
            </a:r>
            <a:r>
              <a:rPr lang="lv-LV" sz="2000" b="1" spc="-20" dirty="0">
                <a:solidFill>
                  <a:srgbClr val="2D294E"/>
                </a:solidFill>
                <a:ea typeface="Calibri" panose="020F0502020204030204" pitchFamily="34" charset="0"/>
              </a:rPr>
              <a:t> </a:t>
            </a:r>
            <a:r>
              <a:rPr lang="lv-LV" sz="2000" b="1" dirty="0">
                <a:solidFill>
                  <a:srgbClr val="2D294E"/>
                </a:solidFill>
                <a:ea typeface="Calibri" panose="020F0502020204030204" pitchFamily="34" charset="0"/>
              </a:rPr>
              <a:t>nav</a:t>
            </a:r>
            <a:r>
              <a:rPr lang="lv-LV" sz="2000" b="1" spc="-5" dirty="0">
                <a:solidFill>
                  <a:srgbClr val="2D294E"/>
                </a:solidFill>
                <a:ea typeface="Calibri" panose="020F0502020204030204" pitchFamily="34" charset="0"/>
              </a:rPr>
              <a:t> </a:t>
            </a:r>
            <a:r>
              <a:rPr lang="lv-LV" sz="2000" b="1" dirty="0">
                <a:solidFill>
                  <a:srgbClr val="2D294E"/>
                </a:solidFill>
                <a:ea typeface="Calibri" panose="020F0502020204030204" pitchFamily="34" charset="0"/>
              </a:rPr>
              <a:t>apstrīdama</a:t>
            </a:r>
            <a:r>
              <a:rPr lang="lv-LV" sz="2000" b="1" spc="5" dirty="0">
                <a:solidFill>
                  <a:srgbClr val="2D294E"/>
                </a:solidFill>
                <a:ea typeface="Calibri" panose="020F0502020204030204" pitchFamily="34" charset="0"/>
              </a:rPr>
              <a:t> </a:t>
            </a:r>
            <a:r>
              <a:rPr lang="lv-LV" sz="2000" b="1" dirty="0">
                <a:solidFill>
                  <a:srgbClr val="2D294E"/>
                </a:solidFill>
                <a:ea typeface="Calibri" panose="020F0502020204030204" pitchFamily="34" charset="0"/>
              </a:rPr>
              <a:t>vai</a:t>
            </a:r>
            <a:r>
              <a:rPr lang="lv-LV" sz="2000" b="1" spc="-5" dirty="0">
                <a:solidFill>
                  <a:srgbClr val="2D294E"/>
                </a:solidFill>
                <a:ea typeface="Calibri" panose="020F0502020204030204" pitchFamily="34" charset="0"/>
              </a:rPr>
              <a:t> </a:t>
            </a:r>
            <a:r>
              <a:rPr lang="lv-LV" sz="2000" b="1" dirty="0">
                <a:solidFill>
                  <a:srgbClr val="2D294E"/>
                </a:solidFill>
                <a:ea typeface="Calibri" panose="020F0502020204030204" pitchFamily="34" charset="0"/>
              </a:rPr>
              <a:t>pārsūdzama!</a:t>
            </a:r>
            <a:endParaRPr lang="lv-LV" sz="2000" dirty="0">
              <a:ea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lv-LV" sz="2000" dirty="0">
                <a:ea typeface="Calibri" panose="020F0502020204030204" pitchFamily="34" charset="0"/>
              </a:rPr>
              <a:t>3.Paziņojumu par atsavināšanas cenu nosūta </a:t>
            </a:r>
            <a:r>
              <a:rPr lang="lv-LV" sz="2000" b="1" u="sng" dirty="0">
                <a:solidFill>
                  <a:srgbClr val="00874B"/>
                </a:solidFill>
                <a:ea typeface="Calibri" panose="020F0502020204030204" pitchFamily="34" charset="0"/>
              </a:rPr>
              <a:t>katram dzīvokļa </a:t>
            </a:r>
            <a:r>
              <a:rPr lang="lv-LV" sz="2000" dirty="0">
                <a:solidFill>
                  <a:srgbClr val="00874B"/>
                </a:solidFill>
                <a:ea typeface="Calibri" panose="020F0502020204030204" pitchFamily="34" charset="0"/>
              </a:rPr>
              <a:t>īpašniekam/tiesiskajam valdītājam</a:t>
            </a:r>
          </a:p>
          <a:p>
            <a:pPr marL="0" indent="0" algn="just">
              <a:buNone/>
            </a:pPr>
            <a:endParaRPr lang="lv-LV" sz="2000" dirty="0"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lv-LV" sz="2000" dirty="0">
                <a:cs typeface="Times New Roman" panose="02020603050405020304" pitchFamily="18" charset="0"/>
              </a:rPr>
              <a:t>Atsavināšanas </a:t>
            </a:r>
            <a:r>
              <a:rPr lang="lv-LV" sz="2000" b="1" u="sng" dirty="0">
                <a:solidFill>
                  <a:srgbClr val="00874B"/>
                </a:solidFill>
                <a:cs typeface="Times New Roman" panose="02020603050405020304" pitchFamily="18" charset="0"/>
              </a:rPr>
              <a:t>cena ir spēkā 2.gadus </a:t>
            </a:r>
            <a:r>
              <a:rPr lang="lv-LV" sz="2000" dirty="0">
                <a:cs typeface="Times New Roman" panose="02020603050405020304" pitchFamily="18" charset="0"/>
              </a:rPr>
              <a:t>no paziņojuma izdošanas dienas!</a:t>
            </a:r>
          </a:p>
        </p:txBody>
      </p:sp>
    </p:spTree>
    <p:extLst>
      <p:ext uri="{BB962C8B-B14F-4D97-AF65-F5344CB8AC3E}">
        <p14:creationId xmlns:p14="http://schemas.microsoft.com/office/powerpoint/2010/main" val="455354693"/>
      </p:ext>
    </p:extLst>
  </p:cSld>
  <p:clrMapOvr>
    <a:masterClrMapping/>
  </p:clrMapOvr>
  <p:transition spd="med">
    <p:pull/>
  </p:transition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andara">
      <a:majorFont>
        <a:latin typeface="Candara" panose="020E0502030303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andara" panose="020E0502030303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4963</TotalTime>
  <Words>1113</Words>
  <Application>Microsoft Office PowerPoint</Application>
  <PresentationFormat>On-screen Show (4:3)</PresentationFormat>
  <Paragraphs>78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Calibri</vt:lpstr>
      <vt:lpstr>Candara</vt:lpstr>
      <vt:lpstr>Times New Roman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INFORMĀCIJA </vt:lpstr>
      <vt:lpstr>PowerPoint Presentation</vt:lpstr>
    </vt:vector>
  </TitlesOfParts>
  <Company>TND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Ingrida Smuskova</dc:creator>
  <cp:lastModifiedBy>Aiga Priede</cp:lastModifiedBy>
  <cp:revision>259</cp:revision>
  <cp:lastPrinted>2022-12-01T14:17:33Z</cp:lastPrinted>
  <dcterms:created xsi:type="dcterms:W3CDTF">2015-01-15T14:10:09Z</dcterms:created>
  <dcterms:modified xsi:type="dcterms:W3CDTF">2023-10-27T07:34:57Z</dcterms:modified>
</cp:coreProperties>
</file>