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Canva Sans Bold" panose="020B0604020202020204" charset="0"/>
      <p:regular r:id="rId12"/>
    </p:embeddedFont>
    <p:embeddedFont>
      <p:font typeface="Codec Pro" panose="020B0604020202020204" charset="0"/>
      <p:regular r:id="rId13"/>
    </p:embeddedFont>
    <p:embeddedFont>
      <p:font typeface="Garet Bold" panose="020B0604020202020204" charset="-70"/>
      <p:regular r:id="rId14"/>
    </p:embeddedFont>
    <p:embeddedFont>
      <p:font typeface="Garet Light" panose="020B0604020202020204" charset="-70"/>
      <p:regular r:id="rId15"/>
    </p:embeddedFont>
    <p:embeddedFont>
      <p:font typeface="Inter Bold" panose="020B0604020202020204" charset="0"/>
      <p:regular r:id="rId16"/>
    </p:embeddedFont>
    <p:embeddedFont>
      <p:font typeface="Inter Bold Italics" panose="020B0604020202020204" charset="0"/>
      <p:regular r:id="rId17"/>
    </p:embeddedFont>
    <p:embeddedFont>
      <p:font typeface="Open Sans 1" panose="020B0604020202020204" charset="0"/>
      <p:regular r:id="rId18"/>
    </p:embeddedFont>
    <p:embeddedFont>
      <p:font typeface="Open Sans 2" panose="020B0604020202020204" charset="0"/>
      <p:regular r:id="rId19"/>
    </p:embeddedFont>
    <p:embeddedFont>
      <p:font typeface="Open Sans 2 Bold" panose="020B0604020202020204" charset="0"/>
      <p:regular r:id="rId20"/>
    </p:embeddedFont>
    <p:embeddedFont>
      <p:font typeface="Poppins" panose="00000500000000000000" pitchFamily="2" charset="-70"/>
      <p:regular r:id="rId21"/>
    </p:embeddedFont>
    <p:embeddedFont>
      <p:font typeface="Poppins Bold" panose="00000800000000000000" charset="-7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9" d="100"/>
          <a:sy n="59" d="100"/>
        </p:scale>
        <p:origin x="475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12.sv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5" Type="http://schemas.openxmlformats.org/officeDocument/2006/relationships/image" Target="../media/image10.svg"/><Relationship Id="rId4" Type="http://schemas.openxmlformats.org/officeDocument/2006/relationships/image" Target="../media/image9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package" Target="../embeddings/Microsoft_Excel_Worksheet.xlsx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5" Type="http://schemas.openxmlformats.org/officeDocument/2006/relationships/image" Target="../media/image15.svg"/><Relationship Id="rId4" Type="http://schemas.openxmlformats.org/officeDocument/2006/relationships/image" Target="../media/image14.sv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sv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984448" y="2668575"/>
            <a:ext cx="460706" cy="882885"/>
          </a:xfrm>
          <a:custGeom>
            <a:avLst/>
            <a:gdLst/>
            <a:ahLst/>
            <a:cxnLst/>
            <a:rect l="l" t="t" r="r" b="b"/>
            <a:pathLst>
              <a:path w="460706" h="882885">
                <a:moveTo>
                  <a:pt x="0" y="0"/>
                </a:moveTo>
                <a:lnTo>
                  <a:pt x="460706" y="0"/>
                </a:lnTo>
                <a:lnTo>
                  <a:pt x="460706" y="882886"/>
                </a:lnTo>
                <a:lnTo>
                  <a:pt x="0" y="8828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7803397" y="729089"/>
            <a:ext cx="2635486" cy="599221"/>
            <a:chOff x="0" y="0"/>
            <a:chExt cx="1787422" cy="4064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787422" cy="406400"/>
            </a:xfrm>
            <a:custGeom>
              <a:avLst/>
              <a:gdLst/>
              <a:ahLst/>
              <a:cxnLst/>
              <a:rect l="l" t="t" r="r" b="b"/>
              <a:pathLst>
                <a:path w="1787422" h="406400">
                  <a:moveTo>
                    <a:pt x="1584222" y="0"/>
                  </a:moveTo>
                  <a:cubicBezTo>
                    <a:pt x="1696447" y="0"/>
                    <a:pt x="1787422" y="90976"/>
                    <a:pt x="1787422" y="203200"/>
                  </a:cubicBezTo>
                  <a:cubicBezTo>
                    <a:pt x="1787422" y="315424"/>
                    <a:pt x="1696447" y="406400"/>
                    <a:pt x="1584222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787422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4503697" y="5814116"/>
            <a:ext cx="9280606" cy="5371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94"/>
              </a:lnSpc>
              <a:spcBef>
                <a:spcPct val="0"/>
              </a:spcBef>
            </a:pPr>
            <a:r>
              <a:rPr lang="en-US" sz="2852" spc="2282">
                <a:solidFill>
                  <a:srgbClr val="FFFFFF"/>
                </a:solidFill>
                <a:latin typeface="Codec Pro"/>
                <a:ea typeface="Codec Pro"/>
                <a:cs typeface="Codec Pro"/>
                <a:sym typeface="Codec Pro"/>
              </a:rPr>
              <a:t>COMPANY PROFILE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0" y="6890959"/>
            <a:ext cx="11635501" cy="3396041"/>
            <a:chOff x="0" y="0"/>
            <a:chExt cx="9193482" cy="268329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9193482" cy="2683291"/>
            </a:xfrm>
            <a:custGeom>
              <a:avLst/>
              <a:gdLst/>
              <a:ahLst/>
              <a:cxnLst/>
              <a:rect l="l" t="t" r="r" b="b"/>
              <a:pathLst>
                <a:path w="9193482" h="2683291">
                  <a:moveTo>
                    <a:pt x="0" y="0"/>
                  </a:moveTo>
                  <a:lnTo>
                    <a:pt x="9193482" y="0"/>
                  </a:lnTo>
                  <a:lnTo>
                    <a:pt x="9193482" y="2683291"/>
                  </a:lnTo>
                  <a:lnTo>
                    <a:pt x="0" y="2683291"/>
                  </a:lnTo>
                  <a:close/>
                </a:path>
              </a:pathLst>
            </a:custGeom>
            <a:solidFill>
              <a:srgbClr val="CACDCF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9193482" cy="27213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8450170" y="8919388"/>
            <a:ext cx="1529263" cy="2518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84"/>
              </a:lnSpc>
              <a:spcBef>
                <a:spcPct val="0"/>
              </a:spcBef>
            </a:pPr>
            <a:r>
              <a:rPr lang="en-US" sz="1489">
                <a:solidFill>
                  <a:srgbClr val="FFFFFF"/>
                </a:solidFill>
                <a:latin typeface="Garet Light"/>
                <a:ea typeface="Garet Light"/>
                <a:cs typeface="Garet Light"/>
                <a:sym typeface="Garet Light"/>
              </a:rPr>
              <a:t>presented by: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011044" y="1328311"/>
            <a:ext cx="16220192" cy="8229600"/>
            <a:chOff x="0" y="0"/>
            <a:chExt cx="21626923" cy="10972800"/>
          </a:xfrm>
        </p:grpSpPr>
        <p:pic>
          <p:nvPicPr>
            <p:cNvPr id="12" name="Picture 12"/>
            <p:cNvPicPr>
              <a:picLocks noChangeAspect="1"/>
            </p:cNvPicPr>
            <p:nvPr/>
          </p:nvPicPr>
          <p:blipFill>
            <a:blip r:embed="rId3"/>
            <a:srcRect t="11923" b="11923"/>
            <a:stretch>
              <a:fillRect/>
            </a:stretch>
          </p:blipFill>
          <p:spPr>
            <a:xfrm>
              <a:off x="0" y="0"/>
              <a:ext cx="21626923" cy="10972800"/>
            </a:xfrm>
            <a:prstGeom prst="rect">
              <a:avLst/>
            </a:prstGeom>
          </p:spPr>
        </p:pic>
      </p:grpSp>
      <p:grpSp>
        <p:nvGrpSpPr>
          <p:cNvPr id="13" name="Group 13"/>
          <p:cNvGrpSpPr/>
          <p:nvPr/>
        </p:nvGrpSpPr>
        <p:grpSpPr>
          <a:xfrm>
            <a:off x="154026" y="5453044"/>
            <a:ext cx="18510193" cy="3098568"/>
            <a:chOff x="0" y="0"/>
            <a:chExt cx="14625338" cy="2448251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4625338" cy="2448251"/>
            </a:xfrm>
            <a:custGeom>
              <a:avLst/>
              <a:gdLst/>
              <a:ahLst/>
              <a:cxnLst/>
              <a:rect l="l" t="t" r="r" b="b"/>
              <a:pathLst>
                <a:path w="14625338" h="2448251">
                  <a:moveTo>
                    <a:pt x="0" y="0"/>
                  </a:moveTo>
                  <a:lnTo>
                    <a:pt x="14625338" y="0"/>
                  </a:lnTo>
                  <a:lnTo>
                    <a:pt x="14625338" y="2448251"/>
                  </a:lnTo>
                  <a:lnTo>
                    <a:pt x="0" y="2448251"/>
                  </a:lnTo>
                  <a:close/>
                </a:path>
              </a:pathLst>
            </a:custGeom>
            <a:solidFill>
              <a:srgbClr val="007A53">
                <a:alpha val="89804"/>
              </a:srgbClr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14625338" cy="24863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1500732" y="0"/>
            <a:ext cx="6787268" cy="1028700"/>
            <a:chOff x="0" y="0"/>
            <a:chExt cx="5362779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5362779" cy="812800"/>
            </a:xfrm>
            <a:custGeom>
              <a:avLst/>
              <a:gdLst/>
              <a:ahLst/>
              <a:cxnLst/>
              <a:rect l="l" t="t" r="r" b="b"/>
              <a:pathLst>
                <a:path w="5362779" h="812800">
                  <a:moveTo>
                    <a:pt x="0" y="0"/>
                  </a:moveTo>
                  <a:lnTo>
                    <a:pt x="5362779" y="0"/>
                  </a:lnTo>
                  <a:lnTo>
                    <a:pt x="5362779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7A53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5362779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9" name="Freeform 19"/>
          <p:cNvSpPr/>
          <p:nvPr/>
        </p:nvSpPr>
        <p:spPr>
          <a:xfrm>
            <a:off x="17745763" y="357290"/>
            <a:ext cx="314120" cy="314120"/>
          </a:xfrm>
          <a:custGeom>
            <a:avLst/>
            <a:gdLst/>
            <a:ahLst/>
            <a:cxnLst/>
            <a:rect l="l" t="t" r="r" b="b"/>
            <a:pathLst>
              <a:path w="314120" h="314120">
                <a:moveTo>
                  <a:pt x="0" y="0"/>
                </a:moveTo>
                <a:lnTo>
                  <a:pt x="314120" y="0"/>
                </a:lnTo>
                <a:lnTo>
                  <a:pt x="314120" y="314120"/>
                </a:lnTo>
                <a:lnTo>
                  <a:pt x="0" y="3141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1343886" y="5842691"/>
            <a:ext cx="16202536" cy="2823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80"/>
              </a:lnSpc>
            </a:pPr>
            <a:r>
              <a:rPr lang="en-US" sz="3700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NOTEIKUMI NR.48 “KĀRTĪBA, KĀDĀ PIEŠĶIR TUKUMA NOVADA PAŠVALDĪBAS FINANSĒJUMU NEVALSTISKO ORGANIZĀCIJU INICIATĪVĀM”</a:t>
            </a:r>
          </a:p>
          <a:p>
            <a:pPr algn="l">
              <a:lnSpc>
                <a:spcPts val="7000"/>
              </a:lnSpc>
              <a:spcBef>
                <a:spcPct val="0"/>
              </a:spcBef>
            </a:pPr>
            <a:endParaRPr lang="en-US" sz="3700" b="1">
              <a:solidFill>
                <a:srgbClr val="FFFFFF"/>
              </a:solidFill>
              <a:latin typeface="Inter Bold"/>
              <a:ea typeface="Inter Bold"/>
              <a:cs typeface="Inter Bold"/>
              <a:sym typeface="Inter Bold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12894155" y="334433"/>
            <a:ext cx="8243804" cy="3217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33"/>
              </a:lnSpc>
              <a:spcBef>
                <a:spcPct val="0"/>
              </a:spcBef>
            </a:pPr>
            <a:r>
              <a:rPr lang="en-US" sz="1881" spc="1505">
                <a:solidFill>
                  <a:srgbClr val="D9D9D9"/>
                </a:solidFill>
                <a:latin typeface="Open Sans 1"/>
                <a:ea typeface="Open Sans 1"/>
                <a:cs typeface="Open Sans 1"/>
                <a:sym typeface="Open Sans 1"/>
              </a:rPr>
              <a:t>WWW.TUKUMS.LV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629715" y="-207783"/>
            <a:ext cx="19256779" cy="4380981"/>
            <a:chOff x="0" y="0"/>
            <a:chExt cx="25675706" cy="5841308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7312" b="62317"/>
            <a:stretch>
              <a:fillRect/>
            </a:stretch>
          </p:blipFill>
          <p:spPr>
            <a:xfrm>
              <a:off x="0" y="0"/>
              <a:ext cx="25675706" cy="5841308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-246931" y="3805017"/>
            <a:ext cx="18966128" cy="6942477"/>
            <a:chOff x="0" y="0"/>
            <a:chExt cx="4995194" cy="182847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995194" cy="1828471"/>
            </a:xfrm>
            <a:custGeom>
              <a:avLst/>
              <a:gdLst/>
              <a:ahLst/>
              <a:cxnLst/>
              <a:rect l="l" t="t" r="r" b="b"/>
              <a:pathLst>
                <a:path w="4995194" h="1828471">
                  <a:moveTo>
                    <a:pt x="0" y="0"/>
                  </a:moveTo>
                  <a:lnTo>
                    <a:pt x="4995194" y="0"/>
                  </a:lnTo>
                  <a:lnTo>
                    <a:pt x="4995194" y="1828471"/>
                  </a:lnTo>
                  <a:lnTo>
                    <a:pt x="0" y="1828471"/>
                  </a:lnTo>
                  <a:close/>
                </a:path>
              </a:pathLst>
            </a:custGeom>
            <a:solidFill>
              <a:srgbClr val="D9D9D9">
                <a:alpha val="26667"/>
              </a:srgbClr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4995194" cy="18665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2490778" y="5183290"/>
            <a:ext cx="5338772" cy="1801280"/>
            <a:chOff x="0" y="0"/>
            <a:chExt cx="1235529" cy="41686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235529" cy="416862"/>
            </a:xfrm>
            <a:custGeom>
              <a:avLst/>
              <a:gdLst/>
              <a:ahLst/>
              <a:cxnLst/>
              <a:rect l="l" t="t" r="r" b="b"/>
              <a:pathLst>
                <a:path w="1235529" h="416862">
                  <a:moveTo>
                    <a:pt x="46404" y="0"/>
                  </a:moveTo>
                  <a:lnTo>
                    <a:pt x="1189125" y="0"/>
                  </a:lnTo>
                  <a:cubicBezTo>
                    <a:pt x="1214753" y="0"/>
                    <a:pt x="1235529" y="20776"/>
                    <a:pt x="1235529" y="46404"/>
                  </a:cubicBezTo>
                  <a:lnTo>
                    <a:pt x="1235529" y="370458"/>
                  </a:lnTo>
                  <a:cubicBezTo>
                    <a:pt x="1235529" y="382765"/>
                    <a:pt x="1230640" y="394569"/>
                    <a:pt x="1221938" y="403271"/>
                  </a:cubicBezTo>
                  <a:cubicBezTo>
                    <a:pt x="1213235" y="411973"/>
                    <a:pt x="1201432" y="416862"/>
                    <a:pt x="1189125" y="416862"/>
                  </a:cubicBezTo>
                  <a:lnTo>
                    <a:pt x="46404" y="416862"/>
                  </a:lnTo>
                  <a:cubicBezTo>
                    <a:pt x="20776" y="416862"/>
                    <a:pt x="0" y="396087"/>
                    <a:pt x="0" y="370458"/>
                  </a:cubicBezTo>
                  <a:lnTo>
                    <a:pt x="0" y="46404"/>
                  </a:lnTo>
                  <a:cubicBezTo>
                    <a:pt x="0" y="20776"/>
                    <a:pt x="20776" y="0"/>
                    <a:pt x="46404" y="0"/>
                  </a:cubicBezTo>
                  <a:close/>
                </a:path>
              </a:pathLst>
            </a:custGeom>
            <a:solidFill>
              <a:srgbClr val="FFFFFF"/>
            </a:solidFill>
            <a:ln w="104775" cap="rnd">
              <a:solidFill>
                <a:srgbClr val="007A53"/>
              </a:solidFill>
              <a:prstDash val="solid"/>
              <a:round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1235529" cy="4549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-3034530" y="2846519"/>
            <a:ext cx="9450943" cy="1866900"/>
            <a:chOff x="0" y="0"/>
            <a:chExt cx="2489137" cy="49169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489137" cy="491694"/>
            </a:xfrm>
            <a:custGeom>
              <a:avLst/>
              <a:gdLst/>
              <a:ahLst/>
              <a:cxnLst/>
              <a:rect l="l" t="t" r="r" b="b"/>
              <a:pathLst>
                <a:path w="2489137" h="491694">
                  <a:moveTo>
                    <a:pt x="49150" y="0"/>
                  </a:moveTo>
                  <a:lnTo>
                    <a:pt x="2439987" y="0"/>
                  </a:lnTo>
                  <a:cubicBezTo>
                    <a:pt x="2467132" y="0"/>
                    <a:pt x="2489137" y="22005"/>
                    <a:pt x="2489137" y="49150"/>
                  </a:cubicBezTo>
                  <a:lnTo>
                    <a:pt x="2489137" y="442544"/>
                  </a:lnTo>
                  <a:cubicBezTo>
                    <a:pt x="2489137" y="469689"/>
                    <a:pt x="2467132" y="491694"/>
                    <a:pt x="2439987" y="491694"/>
                  </a:cubicBezTo>
                  <a:lnTo>
                    <a:pt x="49150" y="491694"/>
                  </a:lnTo>
                  <a:cubicBezTo>
                    <a:pt x="22005" y="491694"/>
                    <a:pt x="0" y="469689"/>
                    <a:pt x="0" y="442544"/>
                  </a:cubicBezTo>
                  <a:lnTo>
                    <a:pt x="0" y="49150"/>
                  </a:lnTo>
                  <a:cubicBezTo>
                    <a:pt x="0" y="22005"/>
                    <a:pt x="22005" y="0"/>
                    <a:pt x="49150" y="0"/>
                  </a:cubicBezTo>
                  <a:close/>
                </a:path>
              </a:pathLst>
            </a:custGeom>
            <a:solidFill>
              <a:srgbClr val="007A53"/>
            </a:solidFill>
            <a:ln cap="rnd">
              <a:noFill/>
              <a:prstDash val="solid"/>
              <a:round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2489137" cy="5297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616231" y="3272558"/>
            <a:ext cx="5338772" cy="1801280"/>
            <a:chOff x="0" y="0"/>
            <a:chExt cx="1235529" cy="416863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235529" cy="416862"/>
            </a:xfrm>
            <a:custGeom>
              <a:avLst/>
              <a:gdLst/>
              <a:ahLst/>
              <a:cxnLst/>
              <a:rect l="l" t="t" r="r" b="b"/>
              <a:pathLst>
                <a:path w="1235529" h="416862">
                  <a:moveTo>
                    <a:pt x="46404" y="0"/>
                  </a:moveTo>
                  <a:lnTo>
                    <a:pt x="1189125" y="0"/>
                  </a:lnTo>
                  <a:cubicBezTo>
                    <a:pt x="1214753" y="0"/>
                    <a:pt x="1235529" y="20776"/>
                    <a:pt x="1235529" y="46404"/>
                  </a:cubicBezTo>
                  <a:lnTo>
                    <a:pt x="1235529" y="370458"/>
                  </a:lnTo>
                  <a:cubicBezTo>
                    <a:pt x="1235529" y="382765"/>
                    <a:pt x="1230640" y="394569"/>
                    <a:pt x="1221938" y="403271"/>
                  </a:cubicBezTo>
                  <a:cubicBezTo>
                    <a:pt x="1213235" y="411973"/>
                    <a:pt x="1201432" y="416862"/>
                    <a:pt x="1189125" y="416862"/>
                  </a:cubicBezTo>
                  <a:lnTo>
                    <a:pt x="46404" y="416862"/>
                  </a:lnTo>
                  <a:cubicBezTo>
                    <a:pt x="20776" y="416862"/>
                    <a:pt x="0" y="396087"/>
                    <a:pt x="0" y="370458"/>
                  </a:cubicBezTo>
                  <a:lnTo>
                    <a:pt x="0" y="46404"/>
                  </a:lnTo>
                  <a:cubicBezTo>
                    <a:pt x="0" y="20776"/>
                    <a:pt x="20776" y="0"/>
                    <a:pt x="46404" y="0"/>
                  </a:cubicBezTo>
                  <a:close/>
                </a:path>
              </a:pathLst>
            </a:custGeom>
            <a:solidFill>
              <a:srgbClr val="FFFFFF"/>
            </a:solidFill>
            <a:ln w="104775" cap="rnd">
              <a:solidFill>
                <a:srgbClr val="007A53"/>
              </a:solidFill>
              <a:prstDash val="solid"/>
              <a:round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1235529" cy="4549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0303465" y="5184339"/>
            <a:ext cx="5338772" cy="1801927"/>
            <a:chOff x="0" y="0"/>
            <a:chExt cx="1235529" cy="417012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235529" cy="417012"/>
            </a:xfrm>
            <a:custGeom>
              <a:avLst/>
              <a:gdLst/>
              <a:ahLst/>
              <a:cxnLst/>
              <a:rect l="l" t="t" r="r" b="b"/>
              <a:pathLst>
                <a:path w="1235529" h="417012">
                  <a:moveTo>
                    <a:pt x="46404" y="0"/>
                  </a:moveTo>
                  <a:lnTo>
                    <a:pt x="1189125" y="0"/>
                  </a:lnTo>
                  <a:cubicBezTo>
                    <a:pt x="1214753" y="0"/>
                    <a:pt x="1235529" y="20776"/>
                    <a:pt x="1235529" y="46404"/>
                  </a:cubicBezTo>
                  <a:lnTo>
                    <a:pt x="1235529" y="370608"/>
                  </a:lnTo>
                  <a:cubicBezTo>
                    <a:pt x="1235529" y="382915"/>
                    <a:pt x="1230640" y="394718"/>
                    <a:pt x="1221938" y="403421"/>
                  </a:cubicBezTo>
                  <a:cubicBezTo>
                    <a:pt x="1213235" y="412123"/>
                    <a:pt x="1201432" y="417012"/>
                    <a:pt x="1189125" y="417012"/>
                  </a:cubicBezTo>
                  <a:lnTo>
                    <a:pt x="46404" y="417012"/>
                  </a:lnTo>
                  <a:cubicBezTo>
                    <a:pt x="20776" y="417012"/>
                    <a:pt x="0" y="396236"/>
                    <a:pt x="0" y="370608"/>
                  </a:cubicBezTo>
                  <a:lnTo>
                    <a:pt x="0" y="46404"/>
                  </a:lnTo>
                  <a:cubicBezTo>
                    <a:pt x="0" y="20776"/>
                    <a:pt x="20776" y="0"/>
                    <a:pt x="46404" y="0"/>
                  </a:cubicBezTo>
                  <a:close/>
                </a:path>
              </a:pathLst>
            </a:custGeom>
            <a:solidFill>
              <a:srgbClr val="FFFFFF"/>
            </a:solidFill>
            <a:ln w="104775" cap="rnd">
              <a:solidFill>
                <a:srgbClr val="007A53"/>
              </a:solidFill>
              <a:prstDash val="solid"/>
              <a:round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1235529" cy="4551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9" name="Freeform 19"/>
          <p:cNvSpPr/>
          <p:nvPr/>
        </p:nvSpPr>
        <p:spPr>
          <a:xfrm>
            <a:off x="15947037" y="5465680"/>
            <a:ext cx="1126586" cy="1239245"/>
          </a:xfrm>
          <a:custGeom>
            <a:avLst/>
            <a:gdLst/>
            <a:ahLst/>
            <a:cxnLst/>
            <a:rect l="l" t="t" r="r" b="b"/>
            <a:pathLst>
              <a:path w="1126586" h="1239245">
                <a:moveTo>
                  <a:pt x="0" y="0"/>
                </a:moveTo>
                <a:lnTo>
                  <a:pt x="1126586" y="0"/>
                </a:lnTo>
                <a:lnTo>
                  <a:pt x="1126586" y="1239245"/>
                </a:lnTo>
                <a:lnTo>
                  <a:pt x="0" y="12392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0" name="Freeform 20"/>
          <p:cNvSpPr/>
          <p:nvPr/>
        </p:nvSpPr>
        <p:spPr>
          <a:xfrm>
            <a:off x="520355" y="5315133"/>
            <a:ext cx="1663203" cy="1502931"/>
          </a:xfrm>
          <a:custGeom>
            <a:avLst/>
            <a:gdLst/>
            <a:ahLst/>
            <a:cxnLst/>
            <a:rect l="l" t="t" r="r" b="b"/>
            <a:pathLst>
              <a:path w="1663203" h="1502931">
                <a:moveTo>
                  <a:pt x="0" y="0"/>
                </a:moveTo>
                <a:lnTo>
                  <a:pt x="1663204" y="0"/>
                </a:lnTo>
                <a:lnTo>
                  <a:pt x="1663204" y="1502931"/>
                </a:lnTo>
                <a:lnTo>
                  <a:pt x="0" y="150293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21" name="TextBox 21"/>
          <p:cNvSpPr txBox="1"/>
          <p:nvPr/>
        </p:nvSpPr>
        <p:spPr>
          <a:xfrm>
            <a:off x="16029866" y="4390204"/>
            <a:ext cx="3555483" cy="323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59"/>
              </a:lnSpc>
              <a:spcBef>
                <a:spcPct val="0"/>
              </a:spcBef>
            </a:pPr>
            <a:r>
              <a:rPr lang="en-US" sz="1899" b="1">
                <a:solidFill>
                  <a:srgbClr val="007A5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www.tukums.lv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48691" y="3152023"/>
            <a:ext cx="5384787" cy="14188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14"/>
              </a:lnSpc>
            </a:pPr>
            <a:r>
              <a:rPr lang="en-US" sz="5822" b="1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KAS VAR PIETEIKTIES ?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041084" y="5332676"/>
            <a:ext cx="4238159" cy="2072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55"/>
              </a:lnSpc>
            </a:pPr>
            <a:r>
              <a:rPr lang="en-US" sz="3897" b="1">
                <a:solidFill>
                  <a:srgbClr val="007A53"/>
                </a:solidFill>
                <a:latin typeface="Poppins Bold"/>
                <a:ea typeface="Poppins Bold"/>
                <a:cs typeface="Poppins Bold"/>
                <a:sym typeface="Poppins Bold"/>
              </a:rPr>
              <a:t>Tukuma novada NVO </a:t>
            </a:r>
          </a:p>
          <a:p>
            <a:pPr algn="ctr">
              <a:lnSpc>
                <a:spcPts val="5455"/>
              </a:lnSpc>
              <a:spcBef>
                <a:spcPct val="0"/>
              </a:spcBef>
            </a:pPr>
            <a:endParaRPr lang="en-US" sz="3897" b="1">
              <a:solidFill>
                <a:srgbClr val="007A53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6757849" y="3422591"/>
            <a:ext cx="5055537" cy="13869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55"/>
              </a:lnSpc>
              <a:spcBef>
                <a:spcPct val="0"/>
              </a:spcBef>
            </a:pPr>
            <a:r>
              <a:rPr lang="en-US" sz="3897" b="1">
                <a:solidFill>
                  <a:srgbClr val="007A53"/>
                </a:solidFill>
                <a:latin typeface="Poppins Bold"/>
                <a:ea typeface="Poppins Bold"/>
                <a:cs typeface="Poppins Bold"/>
                <a:sym typeface="Poppins Bold"/>
              </a:rPr>
              <a:t>NVO </a:t>
            </a:r>
            <a:r>
              <a:rPr lang="en-US" sz="3897">
                <a:solidFill>
                  <a:srgbClr val="007A53"/>
                </a:solidFill>
                <a:latin typeface="Poppins"/>
                <a:ea typeface="Poppins"/>
                <a:cs typeface="Poppins"/>
                <a:sym typeface="Poppins"/>
              </a:rPr>
              <a:t>reģistrēta vismaz 18 mēnešus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337277" y="5332676"/>
            <a:ext cx="5304959" cy="20892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75"/>
              </a:lnSpc>
            </a:pPr>
            <a:r>
              <a:rPr lang="en-US" sz="3697" b="1">
                <a:solidFill>
                  <a:srgbClr val="007A53"/>
                </a:solidFill>
                <a:latin typeface="Poppins Bold"/>
                <a:ea typeface="Poppins Bold"/>
                <a:cs typeface="Poppins Bold"/>
                <a:sym typeface="Poppins Bold"/>
              </a:rPr>
              <a:t>NVO struktūrvienība Tukuma novadā</a:t>
            </a:r>
          </a:p>
          <a:p>
            <a:pPr algn="ctr">
              <a:lnSpc>
                <a:spcPts val="6015"/>
              </a:lnSpc>
              <a:spcBef>
                <a:spcPct val="0"/>
              </a:spcBef>
            </a:pPr>
            <a:endParaRPr lang="en-US" sz="3697" b="1">
              <a:solidFill>
                <a:srgbClr val="007A53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grpSp>
        <p:nvGrpSpPr>
          <p:cNvPr id="26" name="Group 26"/>
          <p:cNvGrpSpPr/>
          <p:nvPr/>
        </p:nvGrpSpPr>
        <p:grpSpPr>
          <a:xfrm>
            <a:off x="731430" y="7457020"/>
            <a:ext cx="16342193" cy="1801280"/>
            <a:chOff x="0" y="0"/>
            <a:chExt cx="3782004" cy="41686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3782004" cy="416862"/>
            </a:xfrm>
            <a:custGeom>
              <a:avLst/>
              <a:gdLst/>
              <a:ahLst/>
              <a:cxnLst/>
              <a:rect l="l" t="t" r="r" b="b"/>
              <a:pathLst>
                <a:path w="3782004" h="416862">
                  <a:moveTo>
                    <a:pt x="15160" y="0"/>
                  </a:moveTo>
                  <a:lnTo>
                    <a:pt x="3766844" y="0"/>
                  </a:lnTo>
                  <a:cubicBezTo>
                    <a:pt x="3770865" y="0"/>
                    <a:pt x="3774721" y="1597"/>
                    <a:pt x="3777564" y="4440"/>
                  </a:cubicBezTo>
                  <a:cubicBezTo>
                    <a:pt x="3780407" y="7283"/>
                    <a:pt x="3782004" y="11139"/>
                    <a:pt x="3782004" y="15160"/>
                  </a:cubicBezTo>
                  <a:lnTo>
                    <a:pt x="3782004" y="401703"/>
                  </a:lnTo>
                  <a:cubicBezTo>
                    <a:pt x="3782004" y="405723"/>
                    <a:pt x="3780407" y="409579"/>
                    <a:pt x="3777564" y="412422"/>
                  </a:cubicBezTo>
                  <a:cubicBezTo>
                    <a:pt x="3774721" y="415265"/>
                    <a:pt x="3770865" y="416862"/>
                    <a:pt x="3766844" y="416862"/>
                  </a:cubicBezTo>
                  <a:lnTo>
                    <a:pt x="15160" y="416862"/>
                  </a:lnTo>
                  <a:cubicBezTo>
                    <a:pt x="11139" y="416862"/>
                    <a:pt x="7283" y="415265"/>
                    <a:pt x="4440" y="412422"/>
                  </a:cubicBezTo>
                  <a:cubicBezTo>
                    <a:pt x="1597" y="409579"/>
                    <a:pt x="0" y="405723"/>
                    <a:pt x="0" y="401703"/>
                  </a:cubicBezTo>
                  <a:lnTo>
                    <a:pt x="0" y="15160"/>
                  </a:lnTo>
                  <a:cubicBezTo>
                    <a:pt x="0" y="11139"/>
                    <a:pt x="1597" y="7283"/>
                    <a:pt x="4440" y="4440"/>
                  </a:cubicBezTo>
                  <a:cubicBezTo>
                    <a:pt x="7283" y="1597"/>
                    <a:pt x="11139" y="0"/>
                    <a:pt x="15160" y="0"/>
                  </a:cubicBezTo>
                  <a:close/>
                </a:path>
              </a:pathLst>
            </a:custGeom>
            <a:solidFill>
              <a:srgbClr val="FFFFFF"/>
            </a:solidFill>
            <a:ln w="104775" cap="rnd">
              <a:solidFill>
                <a:srgbClr val="007A53"/>
              </a:solidFill>
              <a:prstDash val="solid"/>
              <a:round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0" y="-38100"/>
              <a:ext cx="3782004" cy="4549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731430" y="7662565"/>
            <a:ext cx="15965352" cy="13869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55"/>
              </a:lnSpc>
              <a:spcBef>
                <a:spcPct val="0"/>
              </a:spcBef>
            </a:pPr>
            <a:r>
              <a:rPr lang="en-US" sz="3897" b="1">
                <a:solidFill>
                  <a:srgbClr val="007A53"/>
                </a:solidFill>
                <a:latin typeface="Poppins Bold"/>
                <a:ea typeface="Poppins Bold"/>
                <a:cs typeface="Poppins Bold"/>
                <a:sym typeface="Poppins Bold"/>
              </a:rPr>
              <a:t>SVARĪGI: </a:t>
            </a:r>
            <a:r>
              <a:rPr lang="en-US" sz="3897">
                <a:solidFill>
                  <a:srgbClr val="007A53"/>
                </a:solidFill>
                <a:latin typeface="Poppins"/>
                <a:ea typeface="Poppins"/>
                <a:cs typeface="Poppins"/>
                <a:sym typeface="Poppins"/>
              </a:rPr>
              <a:t>iniciatīvu</a:t>
            </a:r>
            <a:r>
              <a:rPr lang="en-US" sz="3897" b="1">
                <a:solidFill>
                  <a:srgbClr val="007A53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3897">
                <a:solidFill>
                  <a:srgbClr val="007A53"/>
                </a:solidFill>
                <a:latin typeface="Poppins"/>
                <a:ea typeface="Poppins"/>
                <a:cs typeface="Poppins"/>
                <a:sym typeface="Poppins"/>
              </a:rPr>
              <a:t>īstenošana notiek Tukuma novadā UN/ VAI iniciatīvas mērķauditorija ir Tukuma novada iedzīvotāji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914730" y="236669"/>
            <a:ext cx="20562245" cy="1397228"/>
            <a:chOff x="0" y="0"/>
            <a:chExt cx="5415571" cy="36799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415571" cy="367994"/>
            </a:xfrm>
            <a:custGeom>
              <a:avLst/>
              <a:gdLst/>
              <a:ahLst/>
              <a:cxnLst/>
              <a:rect l="l" t="t" r="r" b="b"/>
              <a:pathLst>
                <a:path w="5415571" h="367994">
                  <a:moveTo>
                    <a:pt x="22591" y="0"/>
                  </a:moveTo>
                  <a:lnTo>
                    <a:pt x="5392980" y="0"/>
                  </a:lnTo>
                  <a:cubicBezTo>
                    <a:pt x="5405456" y="0"/>
                    <a:pt x="5415571" y="10114"/>
                    <a:pt x="5415571" y="22591"/>
                  </a:cubicBezTo>
                  <a:lnTo>
                    <a:pt x="5415571" y="345404"/>
                  </a:lnTo>
                  <a:cubicBezTo>
                    <a:pt x="5415571" y="351395"/>
                    <a:pt x="5413191" y="357141"/>
                    <a:pt x="5408954" y="361378"/>
                  </a:cubicBezTo>
                  <a:cubicBezTo>
                    <a:pt x="5404717" y="365614"/>
                    <a:pt x="5398971" y="367994"/>
                    <a:pt x="5392980" y="367994"/>
                  </a:cubicBezTo>
                  <a:lnTo>
                    <a:pt x="22591" y="367994"/>
                  </a:lnTo>
                  <a:cubicBezTo>
                    <a:pt x="10114" y="367994"/>
                    <a:pt x="0" y="357880"/>
                    <a:pt x="0" y="345404"/>
                  </a:cubicBezTo>
                  <a:lnTo>
                    <a:pt x="0" y="22591"/>
                  </a:lnTo>
                  <a:cubicBezTo>
                    <a:pt x="0" y="10114"/>
                    <a:pt x="10114" y="0"/>
                    <a:pt x="22591" y="0"/>
                  </a:cubicBezTo>
                  <a:close/>
                </a:path>
              </a:pathLst>
            </a:custGeom>
            <a:solidFill>
              <a:srgbClr val="007A53"/>
            </a:solidFill>
            <a:ln cap="rnd">
              <a:noFill/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5415571" cy="4060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53879" y="5219105"/>
            <a:ext cx="4762500" cy="1428750"/>
            <a:chOff x="0" y="0"/>
            <a:chExt cx="1102165" cy="33065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02165" cy="330650"/>
            </a:xfrm>
            <a:custGeom>
              <a:avLst/>
              <a:gdLst/>
              <a:ahLst/>
              <a:cxnLst/>
              <a:rect l="l" t="t" r="r" b="b"/>
              <a:pathLst>
                <a:path w="1102165" h="330650">
                  <a:moveTo>
                    <a:pt x="52019" y="0"/>
                  </a:moveTo>
                  <a:lnTo>
                    <a:pt x="1050146" y="0"/>
                  </a:lnTo>
                  <a:cubicBezTo>
                    <a:pt x="1078875" y="0"/>
                    <a:pt x="1102165" y="23290"/>
                    <a:pt x="1102165" y="52019"/>
                  </a:cubicBezTo>
                  <a:lnTo>
                    <a:pt x="1102165" y="278630"/>
                  </a:lnTo>
                  <a:cubicBezTo>
                    <a:pt x="1102165" y="292427"/>
                    <a:pt x="1096684" y="305658"/>
                    <a:pt x="1086929" y="315413"/>
                  </a:cubicBezTo>
                  <a:cubicBezTo>
                    <a:pt x="1077173" y="325169"/>
                    <a:pt x="1063942" y="330650"/>
                    <a:pt x="1050146" y="330650"/>
                  </a:cubicBezTo>
                  <a:lnTo>
                    <a:pt x="52019" y="330650"/>
                  </a:lnTo>
                  <a:cubicBezTo>
                    <a:pt x="23290" y="330650"/>
                    <a:pt x="0" y="307360"/>
                    <a:pt x="0" y="278630"/>
                  </a:cubicBezTo>
                  <a:lnTo>
                    <a:pt x="0" y="52019"/>
                  </a:lnTo>
                  <a:cubicBezTo>
                    <a:pt x="0" y="23290"/>
                    <a:pt x="23290" y="0"/>
                    <a:pt x="52019" y="0"/>
                  </a:cubicBezTo>
                  <a:close/>
                </a:path>
              </a:pathLst>
            </a:custGeom>
            <a:solidFill>
              <a:srgbClr val="FFFFFF"/>
            </a:solidFill>
            <a:ln w="47625" cap="rnd">
              <a:solidFill>
                <a:srgbClr val="007A53"/>
              </a:solidFill>
              <a:prstDash val="solid"/>
              <a:round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102165" cy="3687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353879" y="6789518"/>
            <a:ext cx="4729503" cy="1428750"/>
            <a:chOff x="0" y="0"/>
            <a:chExt cx="1094529" cy="33065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94529" cy="330650"/>
            </a:xfrm>
            <a:custGeom>
              <a:avLst/>
              <a:gdLst/>
              <a:ahLst/>
              <a:cxnLst/>
              <a:rect l="l" t="t" r="r" b="b"/>
              <a:pathLst>
                <a:path w="1094529" h="330650">
                  <a:moveTo>
                    <a:pt x="52382" y="0"/>
                  </a:moveTo>
                  <a:lnTo>
                    <a:pt x="1042147" y="0"/>
                  </a:lnTo>
                  <a:cubicBezTo>
                    <a:pt x="1056039" y="0"/>
                    <a:pt x="1069363" y="5519"/>
                    <a:pt x="1079186" y="15342"/>
                  </a:cubicBezTo>
                  <a:cubicBezTo>
                    <a:pt x="1089010" y="25166"/>
                    <a:pt x="1094529" y="38490"/>
                    <a:pt x="1094529" y="52382"/>
                  </a:cubicBezTo>
                  <a:lnTo>
                    <a:pt x="1094529" y="278267"/>
                  </a:lnTo>
                  <a:cubicBezTo>
                    <a:pt x="1094529" y="292160"/>
                    <a:pt x="1089010" y="305484"/>
                    <a:pt x="1079186" y="315307"/>
                  </a:cubicBezTo>
                  <a:cubicBezTo>
                    <a:pt x="1069363" y="325131"/>
                    <a:pt x="1056039" y="330650"/>
                    <a:pt x="1042147" y="330650"/>
                  </a:cubicBezTo>
                  <a:lnTo>
                    <a:pt x="52382" y="330650"/>
                  </a:lnTo>
                  <a:cubicBezTo>
                    <a:pt x="38490" y="330650"/>
                    <a:pt x="25166" y="325131"/>
                    <a:pt x="15342" y="315307"/>
                  </a:cubicBezTo>
                  <a:cubicBezTo>
                    <a:pt x="5519" y="305484"/>
                    <a:pt x="0" y="292160"/>
                    <a:pt x="0" y="278267"/>
                  </a:cubicBezTo>
                  <a:lnTo>
                    <a:pt x="0" y="52382"/>
                  </a:lnTo>
                  <a:cubicBezTo>
                    <a:pt x="0" y="38490"/>
                    <a:pt x="5519" y="25166"/>
                    <a:pt x="15342" y="15342"/>
                  </a:cubicBezTo>
                  <a:cubicBezTo>
                    <a:pt x="25166" y="5519"/>
                    <a:pt x="38490" y="0"/>
                    <a:pt x="52382" y="0"/>
                  </a:cubicBezTo>
                  <a:close/>
                </a:path>
              </a:pathLst>
            </a:custGeom>
            <a:solidFill>
              <a:srgbClr val="FFFFFF"/>
            </a:solidFill>
            <a:ln w="47625" cap="rnd">
              <a:solidFill>
                <a:srgbClr val="007A53"/>
              </a:solidFill>
              <a:prstDash val="solid"/>
              <a:round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094529" cy="3687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323850" y="8359930"/>
            <a:ext cx="4762500" cy="1309784"/>
            <a:chOff x="0" y="0"/>
            <a:chExt cx="1102165" cy="30311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102165" cy="303118"/>
            </a:xfrm>
            <a:custGeom>
              <a:avLst/>
              <a:gdLst/>
              <a:ahLst/>
              <a:cxnLst/>
              <a:rect l="l" t="t" r="r" b="b"/>
              <a:pathLst>
                <a:path w="1102165" h="303118">
                  <a:moveTo>
                    <a:pt x="52019" y="0"/>
                  </a:moveTo>
                  <a:lnTo>
                    <a:pt x="1050146" y="0"/>
                  </a:lnTo>
                  <a:cubicBezTo>
                    <a:pt x="1078875" y="0"/>
                    <a:pt x="1102165" y="23290"/>
                    <a:pt x="1102165" y="52019"/>
                  </a:cubicBezTo>
                  <a:lnTo>
                    <a:pt x="1102165" y="251099"/>
                  </a:lnTo>
                  <a:cubicBezTo>
                    <a:pt x="1102165" y="264895"/>
                    <a:pt x="1096684" y="278126"/>
                    <a:pt x="1086929" y="287882"/>
                  </a:cubicBezTo>
                  <a:cubicBezTo>
                    <a:pt x="1077173" y="297637"/>
                    <a:pt x="1063942" y="303118"/>
                    <a:pt x="1050146" y="303118"/>
                  </a:cubicBezTo>
                  <a:lnTo>
                    <a:pt x="52019" y="303118"/>
                  </a:lnTo>
                  <a:cubicBezTo>
                    <a:pt x="23290" y="303118"/>
                    <a:pt x="0" y="279828"/>
                    <a:pt x="0" y="251099"/>
                  </a:cubicBezTo>
                  <a:lnTo>
                    <a:pt x="0" y="52019"/>
                  </a:lnTo>
                  <a:cubicBezTo>
                    <a:pt x="0" y="23290"/>
                    <a:pt x="23290" y="0"/>
                    <a:pt x="52019" y="0"/>
                  </a:cubicBezTo>
                  <a:close/>
                </a:path>
              </a:pathLst>
            </a:custGeom>
            <a:solidFill>
              <a:srgbClr val="FFFFFF"/>
            </a:solidFill>
            <a:ln w="47625" cap="rnd">
              <a:solidFill>
                <a:srgbClr val="007A53"/>
              </a:solidFill>
              <a:prstDash val="solid"/>
              <a:round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1102165" cy="3412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4136537" y="1937857"/>
            <a:ext cx="4762500" cy="1428750"/>
            <a:chOff x="0" y="0"/>
            <a:chExt cx="1102165" cy="33065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102165" cy="330650"/>
            </a:xfrm>
            <a:custGeom>
              <a:avLst/>
              <a:gdLst/>
              <a:ahLst/>
              <a:cxnLst/>
              <a:rect l="l" t="t" r="r" b="b"/>
              <a:pathLst>
                <a:path w="1102165" h="330650">
                  <a:moveTo>
                    <a:pt x="52019" y="0"/>
                  </a:moveTo>
                  <a:lnTo>
                    <a:pt x="1050146" y="0"/>
                  </a:lnTo>
                  <a:cubicBezTo>
                    <a:pt x="1078875" y="0"/>
                    <a:pt x="1102165" y="23290"/>
                    <a:pt x="1102165" y="52019"/>
                  </a:cubicBezTo>
                  <a:lnTo>
                    <a:pt x="1102165" y="278630"/>
                  </a:lnTo>
                  <a:cubicBezTo>
                    <a:pt x="1102165" y="292427"/>
                    <a:pt x="1096684" y="305658"/>
                    <a:pt x="1086929" y="315413"/>
                  </a:cubicBezTo>
                  <a:cubicBezTo>
                    <a:pt x="1077173" y="325169"/>
                    <a:pt x="1063942" y="330650"/>
                    <a:pt x="1050146" y="330650"/>
                  </a:cubicBezTo>
                  <a:lnTo>
                    <a:pt x="52019" y="330650"/>
                  </a:lnTo>
                  <a:cubicBezTo>
                    <a:pt x="23290" y="330650"/>
                    <a:pt x="0" y="307360"/>
                    <a:pt x="0" y="278630"/>
                  </a:cubicBezTo>
                  <a:lnTo>
                    <a:pt x="0" y="52019"/>
                  </a:lnTo>
                  <a:cubicBezTo>
                    <a:pt x="0" y="23290"/>
                    <a:pt x="23290" y="0"/>
                    <a:pt x="52019" y="0"/>
                  </a:cubicBezTo>
                  <a:close/>
                </a:path>
              </a:pathLst>
            </a:custGeom>
            <a:solidFill>
              <a:srgbClr val="FFFFFF"/>
            </a:solidFill>
            <a:ln w="47625" cap="rnd">
              <a:solidFill>
                <a:srgbClr val="007A53"/>
              </a:solidFill>
              <a:prstDash val="solid"/>
              <a:round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1102165" cy="3687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051259" y="8359930"/>
            <a:ext cx="4762500" cy="1309784"/>
            <a:chOff x="0" y="0"/>
            <a:chExt cx="1102165" cy="303118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102165" cy="303118"/>
            </a:xfrm>
            <a:custGeom>
              <a:avLst/>
              <a:gdLst/>
              <a:ahLst/>
              <a:cxnLst/>
              <a:rect l="l" t="t" r="r" b="b"/>
              <a:pathLst>
                <a:path w="1102165" h="303118">
                  <a:moveTo>
                    <a:pt x="52019" y="0"/>
                  </a:moveTo>
                  <a:lnTo>
                    <a:pt x="1050146" y="0"/>
                  </a:lnTo>
                  <a:cubicBezTo>
                    <a:pt x="1078875" y="0"/>
                    <a:pt x="1102165" y="23290"/>
                    <a:pt x="1102165" y="52019"/>
                  </a:cubicBezTo>
                  <a:lnTo>
                    <a:pt x="1102165" y="251099"/>
                  </a:lnTo>
                  <a:cubicBezTo>
                    <a:pt x="1102165" y="264895"/>
                    <a:pt x="1096684" y="278126"/>
                    <a:pt x="1086929" y="287882"/>
                  </a:cubicBezTo>
                  <a:cubicBezTo>
                    <a:pt x="1077173" y="297637"/>
                    <a:pt x="1063942" y="303118"/>
                    <a:pt x="1050146" y="303118"/>
                  </a:cubicBezTo>
                  <a:lnTo>
                    <a:pt x="52019" y="303118"/>
                  </a:lnTo>
                  <a:cubicBezTo>
                    <a:pt x="23290" y="303118"/>
                    <a:pt x="0" y="279828"/>
                    <a:pt x="0" y="251099"/>
                  </a:cubicBezTo>
                  <a:lnTo>
                    <a:pt x="0" y="52019"/>
                  </a:lnTo>
                  <a:cubicBezTo>
                    <a:pt x="0" y="23290"/>
                    <a:pt x="23290" y="0"/>
                    <a:pt x="52019" y="0"/>
                  </a:cubicBezTo>
                  <a:close/>
                </a:path>
              </a:pathLst>
            </a:custGeom>
            <a:solidFill>
              <a:srgbClr val="FFFFFF"/>
            </a:solidFill>
            <a:ln w="47625" cap="rnd">
              <a:solidFill>
                <a:srgbClr val="007A53"/>
              </a:solidFill>
              <a:prstDash val="solid"/>
              <a:round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1102165" cy="3412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6061099" y="5251690"/>
            <a:ext cx="4762500" cy="1428750"/>
            <a:chOff x="0" y="0"/>
            <a:chExt cx="1102165" cy="33065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102165" cy="330650"/>
            </a:xfrm>
            <a:custGeom>
              <a:avLst/>
              <a:gdLst/>
              <a:ahLst/>
              <a:cxnLst/>
              <a:rect l="l" t="t" r="r" b="b"/>
              <a:pathLst>
                <a:path w="1102165" h="330650">
                  <a:moveTo>
                    <a:pt x="52019" y="0"/>
                  </a:moveTo>
                  <a:lnTo>
                    <a:pt x="1050146" y="0"/>
                  </a:lnTo>
                  <a:cubicBezTo>
                    <a:pt x="1078875" y="0"/>
                    <a:pt x="1102165" y="23290"/>
                    <a:pt x="1102165" y="52019"/>
                  </a:cubicBezTo>
                  <a:lnTo>
                    <a:pt x="1102165" y="278630"/>
                  </a:lnTo>
                  <a:cubicBezTo>
                    <a:pt x="1102165" y="292427"/>
                    <a:pt x="1096684" y="305658"/>
                    <a:pt x="1086929" y="315413"/>
                  </a:cubicBezTo>
                  <a:cubicBezTo>
                    <a:pt x="1077173" y="325169"/>
                    <a:pt x="1063942" y="330650"/>
                    <a:pt x="1050146" y="330650"/>
                  </a:cubicBezTo>
                  <a:lnTo>
                    <a:pt x="52019" y="330650"/>
                  </a:lnTo>
                  <a:cubicBezTo>
                    <a:pt x="23290" y="330650"/>
                    <a:pt x="0" y="307360"/>
                    <a:pt x="0" y="278630"/>
                  </a:cubicBezTo>
                  <a:lnTo>
                    <a:pt x="0" y="52019"/>
                  </a:lnTo>
                  <a:cubicBezTo>
                    <a:pt x="0" y="23290"/>
                    <a:pt x="23290" y="0"/>
                    <a:pt x="52019" y="0"/>
                  </a:cubicBezTo>
                  <a:close/>
                </a:path>
              </a:pathLst>
            </a:custGeom>
            <a:solidFill>
              <a:srgbClr val="FFFFFF"/>
            </a:solidFill>
            <a:ln w="47625" cap="rnd">
              <a:solidFill>
                <a:srgbClr val="007A53"/>
              </a:solidFill>
              <a:prstDash val="solid"/>
              <a:round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1102165" cy="3687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6061099" y="6800255"/>
            <a:ext cx="4762500" cy="1428750"/>
            <a:chOff x="0" y="0"/>
            <a:chExt cx="1102165" cy="33065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102165" cy="330650"/>
            </a:xfrm>
            <a:custGeom>
              <a:avLst/>
              <a:gdLst/>
              <a:ahLst/>
              <a:cxnLst/>
              <a:rect l="l" t="t" r="r" b="b"/>
              <a:pathLst>
                <a:path w="1102165" h="330650">
                  <a:moveTo>
                    <a:pt x="52019" y="0"/>
                  </a:moveTo>
                  <a:lnTo>
                    <a:pt x="1050146" y="0"/>
                  </a:lnTo>
                  <a:cubicBezTo>
                    <a:pt x="1078875" y="0"/>
                    <a:pt x="1102165" y="23290"/>
                    <a:pt x="1102165" y="52019"/>
                  </a:cubicBezTo>
                  <a:lnTo>
                    <a:pt x="1102165" y="278630"/>
                  </a:lnTo>
                  <a:cubicBezTo>
                    <a:pt x="1102165" y="292427"/>
                    <a:pt x="1096684" y="305658"/>
                    <a:pt x="1086929" y="315413"/>
                  </a:cubicBezTo>
                  <a:cubicBezTo>
                    <a:pt x="1077173" y="325169"/>
                    <a:pt x="1063942" y="330650"/>
                    <a:pt x="1050146" y="330650"/>
                  </a:cubicBezTo>
                  <a:lnTo>
                    <a:pt x="52019" y="330650"/>
                  </a:lnTo>
                  <a:cubicBezTo>
                    <a:pt x="23290" y="330650"/>
                    <a:pt x="0" y="307360"/>
                    <a:pt x="0" y="278630"/>
                  </a:cubicBezTo>
                  <a:lnTo>
                    <a:pt x="0" y="52019"/>
                  </a:lnTo>
                  <a:cubicBezTo>
                    <a:pt x="0" y="23290"/>
                    <a:pt x="23290" y="0"/>
                    <a:pt x="52019" y="0"/>
                  </a:cubicBezTo>
                  <a:close/>
                </a:path>
              </a:pathLst>
            </a:custGeom>
            <a:solidFill>
              <a:srgbClr val="FFFFFF"/>
            </a:solidFill>
            <a:ln w="47625" cap="rnd">
              <a:solidFill>
                <a:srgbClr val="007A53"/>
              </a:solidFill>
              <a:prstDash val="solid"/>
              <a:round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0" y="-38100"/>
              <a:ext cx="1102165" cy="3687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9194312" y="1976797"/>
            <a:ext cx="3674814" cy="1428750"/>
            <a:chOff x="0" y="0"/>
            <a:chExt cx="850446" cy="33065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50446" cy="330650"/>
            </a:xfrm>
            <a:custGeom>
              <a:avLst/>
              <a:gdLst/>
              <a:ahLst/>
              <a:cxnLst/>
              <a:rect l="l" t="t" r="r" b="b"/>
              <a:pathLst>
                <a:path w="850446" h="330650">
                  <a:moveTo>
                    <a:pt x="67416" y="0"/>
                  </a:moveTo>
                  <a:lnTo>
                    <a:pt x="783030" y="0"/>
                  </a:lnTo>
                  <a:cubicBezTo>
                    <a:pt x="820263" y="0"/>
                    <a:pt x="850446" y="30183"/>
                    <a:pt x="850446" y="67416"/>
                  </a:cubicBezTo>
                  <a:lnTo>
                    <a:pt x="850446" y="263233"/>
                  </a:lnTo>
                  <a:cubicBezTo>
                    <a:pt x="850446" y="281113"/>
                    <a:pt x="843344" y="298261"/>
                    <a:pt x="830701" y="310904"/>
                  </a:cubicBezTo>
                  <a:cubicBezTo>
                    <a:pt x="818058" y="323547"/>
                    <a:pt x="800910" y="330650"/>
                    <a:pt x="783030" y="330650"/>
                  </a:cubicBezTo>
                  <a:lnTo>
                    <a:pt x="67416" y="330650"/>
                  </a:lnTo>
                  <a:cubicBezTo>
                    <a:pt x="30183" y="330650"/>
                    <a:pt x="0" y="300466"/>
                    <a:pt x="0" y="263233"/>
                  </a:cubicBezTo>
                  <a:lnTo>
                    <a:pt x="0" y="67416"/>
                  </a:lnTo>
                  <a:cubicBezTo>
                    <a:pt x="0" y="30183"/>
                    <a:pt x="30183" y="0"/>
                    <a:pt x="67416" y="0"/>
                  </a:cubicBezTo>
                  <a:close/>
                </a:path>
              </a:pathLst>
            </a:custGeom>
            <a:solidFill>
              <a:srgbClr val="FFFFFF"/>
            </a:solidFill>
            <a:ln w="47625" cap="rnd">
              <a:solidFill>
                <a:srgbClr val="007A53"/>
              </a:solidFill>
              <a:prstDash val="solid"/>
              <a:round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0" y="-38100"/>
              <a:ext cx="850446" cy="3687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1804674" y="8359930"/>
            <a:ext cx="4762500" cy="1309784"/>
            <a:chOff x="0" y="0"/>
            <a:chExt cx="1102165" cy="303118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102165" cy="303118"/>
            </a:xfrm>
            <a:custGeom>
              <a:avLst/>
              <a:gdLst/>
              <a:ahLst/>
              <a:cxnLst/>
              <a:rect l="l" t="t" r="r" b="b"/>
              <a:pathLst>
                <a:path w="1102165" h="303118">
                  <a:moveTo>
                    <a:pt x="52019" y="0"/>
                  </a:moveTo>
                  <a:lnTo>
                    <a:pt x="1050146" y="0"/>
                  </a:lnTo>
                  <a:cubicBezTo>
                    <a:pt x="1078875" y="0"/>
                    <a:pt x="1102165" y="23290"/>
                    <a:pt x="1102165" y="52019"/>
                  </a:cubicBezTo>
                  <a:lnTo>
                    <a:pt x="1102165" y="251099"/>
                  </a:lnTo>
                  <a:cubicBezTo>
                    <a:pt x="1102165" y="264895"/>
                    <a:pt x="1096684" y="278126"/>
                    <a:pt x="1086929" y="287882"/>
                  </a:cubicBezTo>
                  <a:cubicBezTo>
                    <a:pt x="1077173" y="297637"/>
                    <a:pt x="1063942" y="303118"/>
                    <a:pt x="1050146" y="303118"/>
                  </a:cubicBezTo>
                  <a:lnTo>
                    <a:pt x="52019" y="303118"/>
                  </a:lnTo>
                  <a:cubicBezTo>
                    <a:pt x="23290" y="303118"/>
                    <a:pt x="0" y="279828"/>
                    <a:pt x="0" y="251099"/>
                  </a:cubicBezTo>
                  <a:lnTo>
                    <a:pt x="0" y="52019"/>
                  </a:lnTo>
                  <a:cubicBezTo>
                    <a:pt x="0" y="23290"/>
                    <a:pt x="23290" y="0"/>
                    <a:pt x="52019" y="0"/>
                  </a:cubicBezTo>
                  <a:close/>
                </a:path>
              </a:pathLst>
            </a:custGeom>
            <a:solidFill>
              <a:srgbClr val="FFFFFF"/>
            </a:solidFill>
            <a:ln w="47625" cap="rnd">
              <a:solidFill>
                <a:srgbClr val="007A53"/>
              </a:solidFill>
              <a:prstDash val="solid"/>
              <a:round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0" y="-38100"/>
              <a:ext cx="1102165" cy="3412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1768318" y="5251690"/>
            <a:ext cx="4762500" cy="1428750"/>
            <a:chOff x="0" y="0"/>
            <a:chExt cx="1102165" cy="33065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102165" cy="330650"/>
            </a:xfrm>
            <a:custGeom>
              <a:avLst/>
              <a:gdLst/>
              <a:ahLst/>
              <a:cxnLst/>
              <a:rect l="l" t="t" r="r" b="b"/>
              <a:pathLst>
                <a:path w="1102165" h="330650">
                  <a:moveTo>
                    <a:pt x="52019" y="0"/>
                  </a:moveTo>
                  <a:lnTo>
                    <a:pt x="1050146" y="0"/>
                  </a:lnTo>
                  <a:cubicBezTo>
                    <a:pt x="1078875" y="0"/>
                    <a:pt x="1102165" y="23290"/>
                    <a:pt x="1102165" y="52019"/>
                  </a:cubicBezTo>
                  <a:lnTo>
                    <a:pt x="1102165" y="278630"/>
                  </a:lnTo>
                  <a:cubicBezTo>
                    <a:pt x="1102165" y="292427"/>
                    <a:pt x="1096684" y="305658"/>
                    <a:pt x="1086929" y="315413"/>
                  </a:cubicBezTo>
                  <a:cubicBezTo>
                    <a:pt x="1077173" y="325169"/>
                    <a:pt x="1063942" y="330650"/>
                    <a:pt x="1050146" y="330650"/>
                  </a:cubicBezTo>
                  <a:lnTo>
                    <a:pt x="52019" y="330650"/>
                  </a:lnTo>
                  <a:cubicBezTo>
                    <a:pt x="23290" y="330650"/>
                    <a:pt x="0" y="307360"/>
                    <a:pt x="0" y="278630"/>
                  </a:cubicBezTo>
                  <a:lnTo>
                    <a:pt x="0" y="52019"/>
                  </a:lnTo>
                  <a:cubicBezTo>
                    <a:pt x="0" y="23290"/>
                    <a:pt x="23290" y="0"/>
                    <a:pt x="52019" y="0"/>
                  </a:cubicBezTo>
                  <a:close/>
                </a:path>
              </a:pathLst>
            </a:custGeom>
            <a:solidFill>
              <a:srgbClr val="FFFFFF"/>
            </a:solidFill>
            <a:ln w="47625" cap="rnd">
              <a:solidFill>
                <a:srgbClr val="007A53"/>
              </a:solidFill>
              <a:prstDash val="solid"/>
              <a:round/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0" y="-38100"/>
              <a:ext cx="1102165" cy="3687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804674" y="6800255"/>
            <a:ext cx="4762500" cy="1428750"/>
            <a:chOff x="0" y="0"/>
            <a:chExt cx="1102165" cy="33065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102165" cy="330650"/>
            </a:xfrm>
            <a:custGeom>
              <a:avLst/>
              <a:gdLst/>
              <a:ahLst/>
              <a:cxnLst/>
              <a:rect l="l" t="t" r="r" b="b"/>
              <a:pathLst>
                <a:path w="1102165" h="330650">
                  <a:moveTo>
                    <a:pt x="52019" y="0"/>
                  </a:moveTo>
                  <a:lnTo>
                    <a:pt x="1050146" y="0"/>
                  </a:lnTo>
                  <a:cubicBezTo>
                    <a:pt x="1078875" y="0"/>
                    <a:pt x="1102165" y="23290"/>
                    <a:pt x="1102165" y="52019"/>
                  </a:cubicBezTo>
                  <a:lnTo>
                    <a:pt x="1102165" y="278630"/>
                  </a:lnTo>
                  <a:cubicBezTo>
                    <a:pt x="1102165" y="292427"/>
                    <a:pt x="1096684" y="305658"/>
                    <a:pt x="1086929" y="315413"/>
                  </a:cubicBezTo>
                  <a:cubicBezTo>
                    <a:pt x="1077173" y="325169"/>
                    <a:pt x="1063942" y="330650"/>
                    <a:pt x="1050146" y="330650"/>
                  </a:cubicBezTo>
                  <a:lnTo>
                    <a:pt x="52019" y="330650"/>
                  </a:lnTo>
                  <a:cubicBezTo>
                    <a:pt x="23290" y="330650"/>
                    <a:pt x="0" y="307360"/>
                    <a:pt x="0" y="278630"/>
                  </a:cubicBezTo>
                  <a:lnTo>
                    <a:pt x="0" y="52019"/>
                  </a:lnTo>
                  <a:cubicBezTo>
                    <a:pt x="0" y="23290"/>
                    <a:pt x="23290" y="0"/>
                    <a:pt x="52019" y="0"/>
                  </a:cubicBezTo>
                  <a:close/>
                </a:path>
              </a:pathLst>
            </a:custGeom>
            <a:solidFill>
              <a:srgbClr val="FFFFFF"/>
            </a:solidFill>
            <a:ln w="47625" cap="rnd">
              <a:solidFill>
                <a:srgbClr val="007A53"/>
              </a:solidFill>
              <a:prstDash val="solid"/>
              <a:round/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0" y="-38100"/>
              <a:ext cx="1102165" cy="3687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219377" y="1937857"/>
            <a:ext cx="3677355" cy="1428750"/>
            <a:chOff x="0" y="0"/>
            <a:chExt cx="851035" cy="330650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851035" cy="330650"/>
            </a:xfrm>
            <a:custGeom>
              <a:avLst/>
              <a:gdLst/>
              <a:ahLst/>
              <a:cxnLst/>
              <a:rect l="l" t="t" r="r" b="b"/>
              <a:pathLst>
                <a:path w="851035" h="330650">
                  <a:moveTo>
                    <a:pt x="67369" y="0"/>
                  </a:moveTo>
                  <a:lnTo>
                    <a:pt x="783665" y="0"/>
                  </a:lnTo>
                  <a:cubicBezTo>
                    <a:pt x="801533" y="0"/>
                    <a:pt x="818668" y="7098"/>
                    <a:pt x="831303" y="19732"/>
                  </a:cubicBezTo>
                  <a:cubicBezTo>
                    <a:pt x="843937" y="32366"/>
                    <a:pt x="851035" y="49502"/>
                    <a:pt x="851035" y="67369"/>
                  </a:cubicBezTo>
                  <a:lnTo>
                    <a:pt x="851035" y="263280"/>
                  </a:lnTo>
                  <a:cubicBezTo>
                    <a:pt x="851035" y="281148"/>
                    <a:pt x="843937" y="298283"/>
                    <a:pt x="831303" y="310917"/>
                  </a:cubicBezTo>
                  <a:cubicBezTo>
                    <a:pt x="818668" y="323552"/>
                    <a:pt x="801533" y="330650"/>
                    <a:pt x="783665" y="330650"/>
                  </a:cubicBezTo>
                  <a:lnTo>
                    <a:pt x="67369" y="330650"/>
                  </a:lnTo>
                  <a:cubicBezTo>
                    <a:pt x="30162" y="330650"/>
                    <a:pt x="0" y="300487"/>
                    <a:pt x="0" y="263280"/>
                  </a:cubicBezTo>
                  <a:lnTo>
                    <a:pt x="0" y="67369"/>
                  </a:lnTo>
                  <a:cubicBezTo>
                    <a:pt x="0" y="49502"/>
                    <a:pt x="7098" y="32366"/>
                    <a:pt x="19732" y="19732"/>
                  </a:cubicBezTo>
                  <a:cubicBezTo>
                    <a:pt x="32366" y="7098"/>
                    <a:pt x="49502" y="0"/>
                    <a:pt x="67369" y="0"/>
                  </a:cubicBezTo>
                  <a:close/>
                </a:path>
              </a:pathLst>
            </a:custGeom>
            <a:solidFill>
              <a:srgbClr val="FFFFFF"/>
            </a:solidFill>
            <a:ln w="47625" cap="rnd">
              <a:solidFill>
                <a:srgbClr val="007A53"/>
              </a:solidFill>
              <a:prstDash val="solid"/>
              <a:round/>
            </a:ln>
          </p:spPr>
        </p:sp>
        <p:sp>
          <p:nvSpPr>
            <p:cNvPr id="40" name="TextBox 40"/>
            <p:cNvSpPr txBox="1"/>
            <p:nvPr/>
          </p:nvSpPr>
          <p:spPr>
            <a:xfrm>
              <a:off x="0" y="-38100"/>
              <a:ext cx="851035" cy="3687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41" name="TextBox 41"/>
          <p:cNvSpPr txBox="1"/>
          <p:nvPr/>
        </p:nvSpPr>
        <p:spPr>
          <a:xfrm>
            <a:off x="466213" y="580194"/>
            <a:ext cx="3183684" cy="8721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44"/>
              </a:lnSpc>
            </a:pPr>
            <a:r>
              <a:rPr lang="en-US" sz="6822" b="1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MĒRĶI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5165892" y="2010452"/>
            <a:ext cx="2703790" cy="5924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19"/>
              </a:lnSpc>
              <a:spcBef>
                <a:spcPct val="0"/>
              </a:spcBef>
            </a:pPr>
            <a:r>
              <a:rPr lang="en-US" sz="3299">
                <a:solidFill>
                  <a:srgbClr val="007A53"/>
                </a:solidFill>
                <a:latin typeface="Poppins"/>
                <a:ea typeface="Poppins"/>
                <a:cs typeface="Poppins"/>
                <a:sym typeface="Poppins"/>
              </a:rPr>
              <a:t>NVO- NVO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4676367" y="2614972"/>
            <a:ext cx="3682841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007A53"/>
                </a:solidFill>
                <a:latin typeface="Poppins"/>
                <a:ea typeface="Poppins"/>
                <a:cs typeface="Poppins"/>
                <a:sym typeface="Poppins"/>
              </a:rPr>
              <a:t>NVO - PAŠVALDĪBA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9600469" y="2090257"/>
            <a:ext cx="2862501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007A53"/>
                </a:solidFill>
                <a:latin typeface="Poppins"/>
                <a:ea typeface="Poppins"/>
                <a:cs typeface="Poppins"/>
                <a:sym typeface="Poppins"/>
              </a:rPr>
              <a:t>SABIEDRĪBAS AKTIVITĀTE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6858604" y="8760822"/>
            <a:ext cx="3001208" cy="441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7A53"/>
                </a:solidFill>
                <a:latin typeface="Poppins"/>
                <a:ea typeface="Poppins"/>
                <a:cs typeface="Poppins"/>
                <a:sym typeface="Poppins"/>
              </a:rPr>
              <a:t>INTEGRĀCIJA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6415494" y="5447705"/>
            <a:ext cx="4053710" cy="879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7A53"/>
                </a:solidFill>
                <a:latin typeface="Poppins"/>
                <a:ea typeface="Poppins"/>
                <a:cs typeface="Poppins"/>
                <a:sym typeface="Poppins"/>
              </a:rPr>
              <a:t>KVALITATĪVA BRĪVĀ LAIKA PAVADĪŠANA 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6810026" y="7041555"/>
            <a:ext cx="3098363" cy="879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7A53"/>
                </a:solidFill>
                <a:latin typeface="Poppins"/>
                <a:ea typeface="Poppins"/>
                <a:cs typeface="Poppins"/>
                <a:sym typeface="Poppins"/>
              </a:rPr>
              <a:t>SOCIĀLIE PAKALPOJUMI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933857" y="7028855"/>
            <a:ext cx="3701571" cy="879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7A53"/>
                </a:solidFill>
                <a:latin typeface="Poppins"/>
                <a:ea typeface="Poppins"/>
                <a:cs typeface="Poppins"/>
                <a:sym typeface="Poppins"/>
              </a:rPr>
              <a:t>BRĪVPRĀTĪGAIS DARBS, LABDARĪBA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249379" y="8562380"/>
            <a:ext cx="3070526" cy="879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7A53"/>
                </a:solidFill>
                <a:latin typeface="Poppins"/>
                <a:ea typeface="Poppins"/>
                <a:cs typeface="Poppins"/>
                <a:sym typeface="Poppins"/>
              </a:rPr>
              <a:t>NEFORMĀLĀ IZGLĪTĪBA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2701947" y="5447705"/>
            <a:ext cx="2895243" cy="879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7A53"/>
                </a:solidFill>
                <a:latin typeface="Poppins"/>
                <a:ea typeface="Poppins"/>
                <a:cs typeface="Poppins"/>
                <a:sym typeface="Poppins"/>
              </a:rPr>
              <a:t>KULTŪRAS MANTOJUMS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12598463" y="7041555"/>
            <a:ext cx="3174921" cy="879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7A53"/>
                </a:solidFill>
                <a:latin typeface="Poppins"/>
                <a:ea typeface="Poppins"/>
                <a:cs typeface="Poppins"/>
                <a:sym typeface="Poppins"/>
              </a:rPr>
              <a:t>SABIEDRĪBAS LĪDZDALĪBA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706160" y="2288479"/>
            <a:ext cx="2703790" cy="5664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007A53"/>
                </a:solidFill>
                <a:latin typeface="Poppins"/>
                <a:ea typeface="Poppins"/>
                <a:cs typeface="Poppins"/>
                <a:sym typeface="Poppins"/>
              </a:rPr>
              <a:t>PASĀKUMI</a:t>
            </a:r>
          </a:p>
        </p:txBody>
      </p:sp>
      <p:grpSp>
        <p:nvGrpSpPr>
          <p:cNvPr id="53" name="Group 53"/>
          <p:cNvGrpSpPr/>
          <p:nvPr/>
        </p:nvGrpSpPr>
        <p:grpSpPr>
          <a:xfrm>
            <a:off x="13105951" y="1937857"/>
            <a:ext cx="4144378" cy="1428750"/>
            <a:chOff x="0" y="0"/>
            <a:chExt cx="959116" cy="330650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959116" cy="330650"/>
            </a:xfrm>
            <a:custGeom>
              <a:avLst/>
              <a:gdLst/>
              <a:ahLst/>
              <a:cxnLst/>
              <a:rect l="l" t="t" r="r" b="b"/>
              <a:pathLst>
                <a:path w="959116" h="330650">
                  <a:moveTo>
                    <a:pt x="59778" y="0"/>
                  </a:moveTo>
                  <a:lnTo>
                    <a:pt x="899338" y="0"/>
                  </a:lnTo>
                  <a:cubicBezTo>
                    <a:pt x="915192" y="0"/>
                    <a:pt x="930397" y="6298"/>
                    <a:pt x="941607" y="17508"/>
                  </a:cubicBezTo>
                  <a:cubicBezTo>
                    <a:pt x="952818" y="28719"/>
                    <a:pt x="959116" y="43924"/>
                    <a:pt x="959116" y="59778"/>
                  </a:cubicBezTo>
                  <a:lnTo>
                    <a:pt x="959116" y="270872"/>
                  </a:lnTo>
                  <a:cubicBezTo>
                    <a:pt x="959116" y="286726"/>
                    <a:pt x="952818" y="301931"/>
                    <a:pt x="941607" y="313141"/>
                  </a:cubicBezTo>
                  <a:cubicBezTo>
                    <a:pt x="930397" y="324352"/>
                    <a:pt x="915192" y="330650"/>
                    <a:pt x="899338" y="330650"/>
                  </a:cubicBezTo>
                  <a:lnTo>
                    <a:pt x="59778" y="330650"/>
                  </a:lnTo>
                  <a:cubicBezTo>
                    <a:pt x="43924" y="330650"/>
                    <a:pt x="28719" y="324352"/>
                    <a:pt x="17508" y="313141"/>
                  </a:cubicBezTo>
                  <a:cubicBezTo>
                    <a:pt x="6298" y="301931"/>
                    <a:pt x="0" y="286726"/>
                    <a:pt x="0" y="270872"/>
                  </a:cubicBezTo>
                  <a:lnTo>
                    <a:pt x="0" y="59778"/>
                  </a:lnTo>
                  <a:cubicBezTo>
                    <a:pt x="0" y="43924"/>
                    <a:pt x="6298" y="28719"/>
                    <a:pt x="17508" y="17508"/>
                  </a:cubicBezTo>
                  <a:cubicBezTo>
                    <a:pt x="28719" y="6298"/>
                    <a:pt x="43924" y="0"/>
                    <a:pt x="59778" y="0"/>
                  </a:cubicBezTo>
                  <a:close/>
                </a:path>
              </a:pathLst>
            </a:custGeom>
            <a:solidFill>
              <a:srgbClr val="FFFFFF"/>
            </a:solidFill>
            <a:ln w="47625" cap="rnd">
              <a:solidFill>
                <a:srgbClr val="007A53"/>
              </a:solidFill>
              <a:prstDash val="solid"/>
              <a:round/>
            </a:ln>
          </p:spPr>
        </p:sp>
        <p:sp>
          <p:nvSpPr>
            <p:cNvPr id="55" name="TextBox 55"/>
            <p:cNvSpPr txBox="1"/>
            <p:nvPr/>
          </p:nvSpPr>
          <p:spPr>
            <a:xfrm>
              <a:off x="0" y="-38100"/>
              <a:ext cx="959116" cy="3687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6" name="TextBox 56"/>
          <p:cNvSpPr txBox="1"/>
          <p:nvPr/>
        </p:nvSpPr>
        <p:spPr>
          <a:xfrm>
            <a:off x="13304544" y="2052577"/>
            <a:ext cx="3747192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007A53"/>
                </a:solidFill>
                <a:latin typeface="Poppins"/>
                <a:ea typeface="Poppins"/>
                <a:cs typeface="Poppins"/>
                <a:sym typeface="Poppins"/>
              </a:rPr>
              <a:t>TUKUMA NOVADA ATPAZĪSTAMĪBA</a:t>
            </a:r>
          </a:p>
        </p:txBody>
      </p:sp>
      <p:grpSp>
        <p:nvGrpSpPr>
          <p:cNvPr id="57" name="Group 57"/>
          <p:cNvGrpSpPr/>
          <p:nvPr/>
        </p:nvGrpSpPr>
        <p:grpSpPr>
          <a:xfrm>
            <a:off x="-3178470" y="3669477"/>
            <a:ext cx="20825985" cy="1397228"/>
            <a:chOff x="0" y="0"/>
            <a:chExt cx="5485033" cy="367994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5485033" cy="367994"/>
            </a:xfrm>
            <a:custGeom>
              <a:avLst/>
              <a:gdLst/>
              <a:ahLst/>
              <a:cxnLst/>
              <a:rect l="l" t="t" r="r" b="b"/>
              <a:pathLst>
                <a:path w="5485033" h="367994">
                  <a:moveTo>
                    <a:pt x="22305" y="0"/>
                  </a:moveTo>
                  <a:lnTo>
                    <a:pt x="5462729" y="0"/>
                  </a:lnTo>
                  <a:cubicBezTo>
                    <a:pt x="5468644" y="0"/>
                    <a:pt x="5474317" y="2350"/>
                    <a:pt x="5478500" y="6533"/>
                  </a:cubicBezTo>
                  <a:cubicBezTo>
                    <a:pt x="5482683" y="10716"/>
                    <a:pt x="5485033" y="16389"/>
                    <a:pt x="5485033" y="22305"/>
                  </a:cubicBezTo>
                  <a:lnTo>
                    <a:pt x="5485033" y="345690"/>
                  </a:lnTo>
                  <a:cubicBezTo>
                    <a:pt x="5485033" y="351605"/>
                    <a:pt x="5482683" y="357278"/>
                    <a:pt x="5478500" y="361461"/>
                  </a:cubicBezTo>
                  <a:cubicBezTo>
                    <a:pt x="5474317" y="365644"/>
                    <a:pt x="5468644" y="367994"/>
                    <a:pt x="5462729" y="367994"/>
                  </a:cubicBezTo>
                  <a:lnTo>
                    <a:pt x="22305" y="367994"/>
                  </a:lnTo>
                  <a:cubicBezTo>
                    <a:pt x="16389" y="367994"/>
                    <a:pt x="10716" y="365644"/>
                    <a:pt x="6533" y="361461"/>
                  </a:cubicBezTo>
                  <a:cubicBezTo>
                    <a:pt x="2350" y="357278"/>
                    <a:pt x="0" y="351605"/>
                    <a:pt x="0" y="345690"/>
                  </a:cubicBezTo>
                  <a:lnTo>
                    <a:pt x="0" y="22305"/>
                  </a:lnTo>
                  <a:cubicBezTo>
                    <a:pt x="0" y="16389"/>
                    <a:pt x="2350" y="10716"/>
                    <a:pt x="6533" y="6533"/>
                  </a:cubicBezTo>
                  <a:cubicBezTo>
                    <a:pt x="10716" y="2350"/>
                    <a:pt x="16389" y="0"/>
                    <a:pt x="22305" y="0"/>
                  </a:cubicBezTo>
                  <a:close/>
                </a:path>
              </a:pathLst>
            </a:custGeom>
            <a:solidFill>
              <a:srgbClr val="007A53"/>
            </a:solidFill>
            <a:ln cap="rnd">
              <a:noFill/>
              <a:prstDash val="solid"/>
              <a:round/>
            </a:ln>
          </p:spPr>
        </p:sp>
        <p:sp>
          <p:nvSpPr>
            <p:cNvPr id="59" name="TextBox 59"/>
            <p:cNvSpPr txBox="1"/>
            <p:nvPr/>
          </p:nvSpPr>
          <p:spPr>
            <a:xfrm>
              <a:off x="0" y="-38100"/>
              <a:ext cx="5485033" cy="4060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0" name="TextBox 60"/>
          <p:cNvSpPr txBox="1"/>
          <p:nvPr/>
        </p:nvSpPr>
        <p:spPr>
          <a:xfrm>
            <a:off x="305458" y="3957237"/>
            <a:ext cx="11511282" cy="8721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44"/>
              </a:lnSpc>
            </a:pPr>
            <a:r>
              <a:rPr lang="en-US" sz="6822" b="1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ATBALSTĀMĀS JOMAS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1267726" y="5447705"/>
            <a:ext cx="2868811" cy="879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7A53"/>
                </a:solidFill>
                <a:latin typeface="Poppins"/>
                <a:ea typeface="Poppins"/>
                <a:cs typeface="Poppins"/>
                <a:sym typeface="Poppins"/>
              </a:rPr>
              <a:t>PASĀKUMU ĪSTENOŠANA</a:t>
            </a:r>
          </a:p>
        </p:txBody>
      </p:sp>
      <p:sp>
        <p:nvSpPr>
          <p:cNvPr id="62" name="TextBox 62"/>
          <p:cNvSpPr txBox="1"/>
          <p:nvPr/>
        </p:nvSpPr>
        <p:spPr>
          <a:xfrm>
            <a:off x="12598463" y="8760822"/>
            <a:ext cx="3174921" cy="441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7A53"/>
                </a:solidFill>
                <a:latin typeface="Poppins"/>
                <a:ea typeface="Poppins"/>
                <a:cs typeface="Poppins"/>
                <a:sym typeface="Poppins"/>
              </a:rPr>
              <a:t>VIDES AIZSARDZĪBA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671472" y="6636335"/>
            <a:ext cx="2874948" cy="2874948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694D">
                <a:alpha val="66667"/>
              </a:srgbClr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7367968" y="119025"/>
            <a:ext cx="1880254" cy="1880254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ACDCF">
                <a:alpha val="62745"/>
              </a:srgbClr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3920480" y="6481683"/>
            <a:ext cx="4974990" cy="1132092"/>
            <a:chOff x="0" y="0"/>
            <a:chExt cx="4074480" cy="92717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074414" cy="927153"/>
            </a:xfrm>
            <a:custGeom>
              <a:avLst/>
              <a:gdLst/>
              <a:ahLst/>
              <a:cxnLst/>
              <a:rect l="l" t="t" r="r" b="b"/>
              <a:pathLst>
                <a:path w="4074414" h="927153">
                  <a:moveTo>
                    <a:pt x="335038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927153"/>
                    <a:pt x="0" y="927153"/>
                    <a:pt x="0" y="927153"/>
                  </a:cubicBezTo>
                  <a:cubicBezTo>
                    <a:pt x="3350387" y="927153"/>
                    <a:pt x="3350387" y="927153"/>
                    <a:pt x="3350387" y="927153"/>
                  </a:cubicBezTo>
                  <a:cubicBezTo>
                    <a:pt x="3749294" y="927153"/>
                    <a:pt x="4074414" y="718940"/>
                    <a:pt x="4074414" y="463536"/>
                  </a:cubicBezTo>
                  <a:cubicBezTo>
                    <a:pt x="4074414" y="208131"/>
                    <a:pt x="3749294" y="0"/>
                    <a:pt x="3350387" y="0"/>
                  </a:cubicBezTo>
                  <a:close/>
                </a:path>
              </a:pathLst>
            </a:custGeom>
            <a:solidFill>
              <a:srgbClr val="F2F2F2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1090670" y="7834974"/>
            <a:ext cx="5157469" cy="1228404"/>
            <a:chOff x="0" y="0"/>
            <a:chExt cx="4682345" cy="111524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682220" cy="1115247"/>
            </a:xfrm>
            <a:custGeom>
              <a:avLst/>
              <a:gdLst/>
              <a:ahLst/>
              <a:cxnLst/>
              <a:rect l="l" t="t" r="r" b="b"/>
              <a:pathLst>
                <a:path w="4682220" h="1115247">
                  <a:moveTo>
                    <a:pt x="385017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15247"/>
                    <a:pt x="0" y="1115247"/>
                    <a:pt x="0" y="1115247"/>
                  </a:cubicBezTo>
                  <a:cubicBezTo>
                    <a:pt x="3850179" y="1115247"/>
                    <a:pt x="3850179" y="1115247"/>
                    <a:pt x="3850179" y="1115247"/>
                  </a:cubicBezTo>
                  <a:cubicBezTo>
                    <a:pt x="4308582" y="1115247"/>
                    <a:pt x="4682220" y="864826"/>
                    <a:pt x="4682220" y="557671"/>
                  </a:cubicBezTo>
                  <a:cubicBezTo>
                    <a:pt x="4682220" y="250517"/>
                    <a:pt x="4308582" y="0"/>
                    <a:pt x="3850179" y="0"/>
                  </a:cubicBezTo>
                  <a:close/>
                </a:path>
              </a:pathLst>
            </a:custGeom>
            <a:solidFill>
              <a:srgbClr val="F2F2F2"/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6407975" y="4686327"/>
            <a:ext cx="5299906" cy="1313860"/>
            <a:chOff x="0" y="0"/>
            <a:chExt cx="4811661" cy="119282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4811634" cy="1192794"/>
            </a:xfrm>
            <a:custGeom>
              <a:avLst/>
              <a:gdLst/>
              <a:ahLst/>
              <a:cxnLst/>
              <a:rect l="l" t="t" r="r" b="b"/>
              <a:pathLst>
                <a:path w="4811634" h="1192794">
                  <a:moveTo>
                    <a:pt x="395660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92794"/>
                    <a:pt x="0" y="1192794"/>
                    <a:pt x="0" y="1192794"/>
                  </a:cubicBezTo>
                  <a:cubicBezTo>
                    <a:pt x="3956609" y="1192794"/>
                    <a:pt x="3956609" y="1192794"/>
                    <a:pt x="3956609" y="1192794"/>
                  </a:cubicBezTo>
                  <a:cubicBezTo>
                    <a:pt x="4427556" y="1192794"/>
                    <a:pt x="4811634" y="924925"/>
                    <a:pt x="4811634" y="596344"/>
                  </a:cubicBezTo>
                  <a:cubicBezTo>
                    <a:pt x="4811634" y="267764"/>
                    <a:pt x="4427555" y="0"/>
                    <a:pt x="3956609" y="0"/>
                  </a:cubicBezTo>
                  <a:close/>
                </a:path>
              </a:pathLst>
            </a:custGeom>
            <a:solidFill>
              <a:srgbClr val="F2F2F2"/>
            </a:solidFill>
          </p:spPr>
        </p:sp>
      </p:grpSp>
      <p:grpSp>
        <p:nvGrpSpPr>
          <p:cNvPr id="14" name="Group 14"/>
          <p:cNvGrpSpPr/>
          <p:nvPr/>
        </p:nvGrpSpPr>
        <p:grpSpPr>
          <a:xfrm>
            <a:off x="8849226" y="3242742"/>
            <a:ext cx="4486336" cy="1131696"/>
            <a:chOff x="0" y="0"/>
            <a:chExt cx="4073040" cy="102744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4073017" cy="1027415"/>
            </a:xfrm>
            <a:custGeom>
              <a:avLst/>
              <a:gdLst/>
              <a:ahLst/>
              <a:cxnLst/>
              <a:rect l="l" t="t" r="r" b="b"/>
              <a:pathLst>
                <a:path w="4073017" h="1027415">
                  <a:moveTo>
                    <a:pt x="334924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027415"/>
                    <a:pt x="0" y="1027415"/>
                    <a:pt x="0" y="1027415"/>
                  </a:cubicBezTo>
                  <a:cubicBezTo>
                    <a:pt x="3349244" y="1027415"/>
                    <a:pt x="3349244" y="1027415"/>
                    <a:pt x="3349244" y="1027415"/>
                  </a:cubicBezTo>
                  <a:cubicBezTo>
                    <a:pt x="3747897" y="1027415"/>
                    <a:pt x="4073017" y="796686"/>
                    <a:pt x="4073017" y="513662"/>
                  </a:cubicBezTo>
                  <a:cubicBezTo>
                    <a:pt x="4073017" y="230639"/>
                    <a:pt x="3747897" y="0"/>
                    <a:pt x="3349244" y="0"/>
                  </a:cubicBezTo>
                  <a:close/>
                </a:path>
              </a:pathLst>
            </a:custGeom>
            <a:solidFill>
              <a:srgbClr val="F2F2F2"/>
            </a:solidFill>
          </p:spPr>
        </p:sp>
      </p:grpSp>
      <p:grpSp>
        <p:nvGrpSpPr>
          <p:cNvPr id="16" name="Group 16"/>
          <p:cNvGrpSpPr/>
          <p:nvPr/>
        </p:nvGrpSpPr>
        <p:grpSpPr>
          <a:xfrm>
            <a:off x="11397778" y="1467985"/>
            <a:ext cx="4609612" cy="1289155"/>
            <a:chOff x="0" y="0"/>
            <a:chExt cx="4184959" cy="1170394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4184935" cy="1170365"/>
            </a:xfrm>
            <a:custGeom>
              <a:avLst/>
              <a:gdLst/>
              <a:ahLst/>
              <a:cxnLst/>
              <a:rect l="l" t="t" r="r" b="b"/>
              <a:pathLst>
                <a:path w="4184935" h="1170365">
                  <a:moveTo>
                    <a:pt x="344127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70365"/>
                    <a:pt x="0" y="1170365"/>
                    <a:pt x="0" y="1170365"/>
                  </a:cubicBezTo>
                  <a:cubicBezTo>
                    <a:pt x="3441274" y="1170365"/>
                    <a:pt x="3441274" y="1170365"/>
                    <a:pt x="3441274" y="1170365"/>
                  </a:cubicBezTo>
                  <a:cubicBezTo>
                    <a:pt x="3850882" y="1170365"/>
                    <a:pt x="4184935" y="907534"/>
                    <a:pt x="4184935" y="585131"/>
                  </a:cubicBezTo>
                  <a:cubicBezTo>
                    <a:pt x="4184935" y="262729"/>
                    <a:pt x="3850882" y="0"/>
                    <a:pt x="3441274" y="0"/>
                  </a:cubicBezTo>
                  <a:close/>
                </a:path>
              </a:pathLst>
            </a:custGeom>
            <a:solidFill>
              <a:srgbClr val="F2F2F2"/>
            </a:solidFill>
          </p:spPr>
        </p:sp>
      </p:grpSp>
      <p:grpSp>
        <p:nvGrpSpPr>
          <p:cNvPr id="18" name="Group 18"/>
          <p:cNvGrpSpPr/>
          <p:nvPr/>
        </p:nvGrpSpPr>
        <p:grpSpPr>
          <a:xfrm>
            <a:off x="7462706" y="2111046"/>
            <a:ext cx="2264977" cy="2263391"/>
            <a:chOff x="0" y="0"/>
            <a:chExt cx="2056320" cy="205488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056384" cy="2054860"/>
            </a:xfrm>
            <a:custGeom>
              <a:avLst/>
              <a:gdLst/>
              <a:ahLst/>
              <a:cxnLst/>
              <a:rect l="l" t="t" r="r" b="b"/>
              <a:pathLst>
                <a:path w="2056384" h="2054860">
                  <a:moveTo>
                    <a:pt x="0" y="1027430"/>
                  </a:moveTo>
                  <a:cubicBezTo>
                    <a:pt x="0" y="459994"/>
                    <a:pt x="460375" y="0"/>
                    <a:pt x="1028192" y="0"/>
                  </a:cubicBezTo>
                  <a:cubicBezTo>
                    <a:pt x="1596009" y="0"/>
                    <a:pt x="2056384" y="459994"/>
                    <a:pt x="2056384" y="1027430"/>
                  </a:cubicBezTo>
                  <a:cubicBezTo>
                    <a:pt x="2056384" y="1594866"/>
                    <a:pt x="1596009" y="2054860"/>
                    <a:pt x="1028192" y="2054860"/>
                  </a:cubicBezTo>
                  <a:cubicBezTo>
                    <a:pt x="460375" y="2054860"/>
                    <a:pt x="0" y="1594866"/>
                    <a:pt x="0" y="1027430"/>
                  </a:cubicBezTo>
                  <a:close/>
                </a:path>
              </a:pathLst>
            </a:custGeom>
            <a:solidFill>
              <a:srgbClr val="007A53"/>
            </a:solidFill>
          </p:spPr>
        </p:sp>
      </p:grpSp>
      <p:grpSp>
        <p:nvGrpSpPr>
          <p:cNvPr id="20" name="Group 20"/>
          <p:cNvGrpSpPr/>
          <p:nvPr/>
        </p:nvGrpSpPr>
        <p:grpSpPr>
          <a:xfrm>
            <a:off x="5068061" y="3734416"/>
            <a:ext cx="2267356" cy="2265770"/>
            <a:chOff x="0" y="0"/>
            <a:chExt cx="2058480" cy="205704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058416" cy="2057146"/>
            </a:xfrm>
            <a:custGeom>
              <a:avLst/>
              <a:gdLst/>
              <a:ahLst/>
              <a:cxnLst/>
              <a:rect l="l" t="t" r="r" b="b"/>
              <a:pathLst>
                <a:path w="2058416" h="2057146">
                  <a:moveTo>
                    <a:pt x="0" y="1028573"/>
                  </a:moveTo>
                  <a:cubicBezTo>
                    <a:pt x="0" y="460502"/>
                    <a:pt x="460756" y="0"/>
                    <a:pt x="1029208" y="0"/>
                  </a:cubicBezTo>
                  <a:cubicBezTo>
                    <a:pt x="1597660" y="0"/>
                    <a:pt x="2058416" y="460502"/>
                    <a:pt x="2058416" y="1028573"/>
                  </a:cubicBezTo>
                  <a:cubicBezTo>
                    <a:pt x="2058416" y="1596644"/>
                    <a:pt x="1597660" y="2057146"/>
                    <a:pt x="1029208" y="2057146"/>
                  </a:cubicBezTo>
                  <a:cubicBezTo>
                    <a:pt x="460756" y="2057146"/>
                    <a:pt x="0" y="1596517"/>
                    <a:pt x="0" y="1028573"/>
                  </a:cubicBezTo>
                  <a:close/>
                </a:path>
              </a:pathLst>
            </a:custGeom>
            <a:solidFill>
              <a:srgbClr val="007A53"/>
            </a:solidFill>
          </p:spPr>
        </p:sp>
      </p:grpSp>
      <p:sp>
        <p:nvSpPr>
          <p:cNvPr id="22" name="TextBox 22"/>
          <p:cNvSpPr txBox="1"/>
          <p:nvPr/>
        </p:nvSpPr>
        <p:spPr>
          <a:xfrm>
            <a:off x="8610957" y="3378386"/>
            <a:ext cx="5573641" cy="15234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43"/>
              </a:lnSpc>
            </a:pPr>
            <a:r>
              <a:rPr lang="en-US" sz="2674">
                <a:solidFill>
                  <a:srgbClr val="007A53"/>
                </a:solidFill>
                <a:latin typeface="Poppins"/>
                <a:ea typeface="Poppins"/>
                <a:cs typeface="Poppins"/>
                <a:sym typeface="Poppins"/>
              </a:rPr>
              <a:t>Iesniegto projektu</a:t>
            </a:r>
          </a:p>
          <a:p>
            <a:pPr algn="ctr">
              <a:lnSpc>
                <a:spcPts val="3743"/>
              </a:lnSpc>
            </a:pPr>
            <a:r>
              <a:rPr lang="en-US" sz="2674">
                <a:solidFill>
                  <a:srgbClr val="007A53"/>
                </a:solidFill>
                <a:latin typeface="Poppins"/>
                <a:ea typeface="Poppins"/>
                <a:cs typeface="Poppins"/>
                <a:sym typeface="Poppins"/>
              </a:rPr>
              <a:t>izvērtējums</a:t>
            </a:r>
          </a:p>
          <a:p>
            <a:pPr algn="ctr">
              <a:lnSpc>
                <a:spcPts val="4719"/>
              </a:lnSpc>
              <a:spcBef>
                <a:spcPct val="0"/>
              </a:spcBef>
            </a:pPr>
            <a:endParaRPr lang="en-US" sz="2674">
              <a:solidFill>
                <a:srgbClr val="007A5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23" name="Group 23"/>
          <p:cNvGrpSpPr/>
          <p:nvPr/>
        </p:nvGrpSpPr>
        <p:grpSpPr>
          <a:xfrm>
            <a:off x="2673410" y="5349591"/>
            <a:ext cx="2264184" cy="2264184"/>
            <a:chOff x="0" y="0"/>
            <a:chExt cx="2055600" cy="20556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2055622" cy="2055622"/>
            </a:xfrm>
            <a:custGeom>
              <a:avLst/>
              <a:gdLst/>
              <a:ahLst/>
              <a:cxnLst/>
              <a:rect l="l" t="t" r="r" b="b"/>
              <a:pathLst>
                <a:path w="2055622" h="2055622">
                  <a:moveTo>
                    <a:pt x="0" y="1027811"/>
                  </a:moveTo>
                  <a:cubicBezTo>
                    <a:pt x="0" y="460121"/>
                    <a:pt x="460121" y="0"/>
                    <a:pt x="1027811" y="0"/>
                  </a:cubicBezTo>
                  <a:cubicBezTo>
                    <a:pt x="1595501" y="0"/>
                    <a:pt x="2055622" y="460121"/>
                    <a:pt x="2055622" y="1027811"/>
                  </a:cubicBezTo>
                  <a:cubicBezTo>
                    <a:pt x="2055622" y="1595501"/>
                    <a:pt x="1595501" y="2055622"/>
                    <a:pt x="1027811" y="2055622"/>
                  </a:cubicBezTo>
                  <a:cubicBezTo>
                    <a:pt x="460121" y="2055622"/>
                    <a:pt x="0" y="1595501"/>
                    <a:pt x="0" y="1027811"/>
                  </a:cubicBezTo>
                  <a:close/>
                </a:path>
              </a:pathLst>
            </a:custGeom>
            <a:solidFill>
              <a:srgbClr val="007A53"/>
            </a:solidFill>
          </p:spPr>
        </p:sp>
      </p:grpSp>
      <p:grpSp>
        <p:nvGrpSpPr>
          <p:cNvPr id="25" name="Group 25"/>
          <p:cNvGrpSpPr/>
          <p:nvPr/>
        </p:nvGrpSpPr>
        <p:grpSpPr>
          <a:xfrm>
            <a:off x="254111" y="6797608"/>
            <a:ext cx="2263391" cy="2265770"/>
            <a:chOff x="0" y="0"/>
            <a:chExt cx="2054880" cy="205704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2054860" cy="2057146"/>
            </a:xfrm>
            <a:custGeom>
              <a:avLst/>
              <a:gdLst/>
              <a:ahLst/>
              <a:cxnLst/>
              <a:rect l="l" t="t" r="r" b="b"/>
              <a:pathLst>
                <a:path w="2054860" h="2057146">
                  <a:moveTo>
                    <a:pt x="0" y="1028573"/>
                  </a:moveTo>
                  <a:cubicBezTo>
                    <a:pt x="0" y="460502"/>
                    <a:pt x="459994" y="0"/>
                    <a:pt x="1027430" y="0"/>
                  </a:cubicBezTo>
                  <a:cubicBezTo>
                    <a:pt x="1594866" y="0"/>
                    <a:pt x="2054860" y="460502"/>
                    <a:pt x="2054860" y="1028573"/>
                  </a:cubicBezTo>
                  <a:cubicBezTo>
                    <a:pt x="2054860" y="1596644"/>
                    <a:pt x="1594866" y="2057146"/>
                    <a:pt x="1027430" y="2057146"/>
                  </a:cubicBezTo>
                  <a:cubicBezTo>
                    <a:pt x="459994" y="2057146"/>
                    <a:pt x="0" y="1596517"/>
                    <a:pt x="0" y="1028573"/>
                  </a:cubicBezTo>
                  <a:close/>
                </a:path>
              </a:pathLst>
            </a:custGeom>
            <a:solidFill>
              <a:srgbClr val="007A53"/>
            </a:solidFill>
          </p:spPr>
        </p:sp>
      </p:grpSp>
      <p:grpSp>
        <p:nvGrpSpPr>
          <p:cNvPr id="27" name="Group 27"/>
          <p:cNvGrpSpPr>
            <a:grpSpLocks noChangeAspect="1"/>
          </p:cNvGrpSpPr>
          <p:nvPr/>
        </p:nvGrpSpPr>
        <p:grpSpPr>
          <a:xfrm>
            <a:off x="23940" y="-166041"/>
            <a:ext cx="9551719" cy="5372843"/>
            <a:chOff x="0" y="0"/>
            <a:chExt cx="6089457" cy="342532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6089457" cy="3425320"/>
            </a:xfrm>
            <a:custGeom>
              <a:avLst/>
              <a:gdLst/>
              <a:ahLst/>
              <a:cxnLst/>
              <a:rect l="l" t="t" r="r" b="b"/>
              <a:pathLst>
                <a:path w="6089457" h="3425320">
                  <a:moveTo>
                    <a:pt x="0" y="3425320"/>
                  </a:moveTo>
                  <a:lnTo>
                    <a:pt x="0" y="0"/>
                  </a:lnTo>
                  <a:lnTo>
                    <a:pt x="6089457" y="0"/>
                  </a:lnTo>
                  <a:cubicBezTo>
                    <a:pt x="4059638" y="1141773"/>
                    <a:pt x="2029819" y="2283546"/>
                    <a:pt x="0" y="3425320"/>
                  </a:cubicBezTo>
                  <a:close/>
                </a:path>
              </a:pathLst>
            </a:custGeom>
            <a:solidFill>
              <a:srgbClr val="F9D549"/>
            </a:solidFill>
          </p:spPr>
        </p:sp>
        <p:sp>
          <p:nvSpPr>
            <p:cNvPr id="29" name="Freeform 29"/>
            <p:cNvSpPr/>
            <p:nvPr/>
          </p:nvSpPr>
          <p:spPr>
            <a:xfrm>
              <a:off x="0" y="0"/>
              <a:ext cx="6089457" cy="3425320"/>
            </a:xfrm>
            <a:custGeom>
              <a:avLst/>
              <a:gdLst/>
              <a:ahLst/>
              <a:cxnLst/>
              <a:rect l="l" t="t" r="r" b="b"/>
              <a:pathLst>
                <a:path w="6089457" h="3425320">
                  <a:moveTo>
                    <a:pt x="0" y="3425320"/>
                  </a:moveTo>
                  <a:lnTo>
                    <a:pt x="0" y="0"/>
                  </a:lnTo>
                  <a:lnTo>
                    <a:pt x="6089457" y="0"/>
                  </a:lnTo>
                  <a:cubicBezTo>
                    <a:pt x="4059638" y="1141773"/>
                    <a:pt x="2029819" y="2283546"/>
                    <a:pt x="0" y="3425320"/>
                  </a:cubicBezTo>
                  <a:close/>
                </a:path>
              </a:pathLst>
            </a:custGeom>
            <a:blipFill>
              <a:blip r:embed="rId2"/>
              <a:stretch>
                <a:fillRect t="-9111" b="-9111"/>
              </a:stretch>
            </a:blipFill>
          </p:spPr>
        </p:sp>
      </p:grpSp>
      <p:sp>
        <p:nvSpPr>
          <p:cNvPr id="30" name="TextBox 30"/>
          <p:cNvSpPr txBox="1"/>
          <p:nvPr/>
        </p:nvSpPr>
        <p:spPr>
          <a:xfrm>
            <a:off x="3835098" y="6801336"/>
            <a:ext cx="5616820" cy="4839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75"/>
              </a:lnSpc>
              <a:spcBef>
                <a:spcPct val="0"/>
              </a:spcBef>
            </a:pPr>
            <a:r>
              <a:rPr lang="en-US" sz="2697">
                <a:solidFill>
                  <a:srgbClr val="007A53"/>
                </a:solidFill>
                <a:latin typeface="Poppins"/>
                <a:ea typeface="Poppins"/>
                <a:cs typeface="Poppins"/>
                <a:sym typeface="Poppins"/>
              </a:rPr>
              <a:t>Projektu realizācija</a:t>
            </a:r>
          </a:p>
        </p:txBody>
      </p:sp>
      <p:grpSp>
        <p:nvGrpSpPr>
          <p:cNvPr id="31" name="Group 31"/>
          <p:cNvGrpSpPr/>
          <p:nvPr/>
        </p:nvGrpSpPr>
        <p:grpSpPr>
          <a:xfrm rot="-1660488">
            <a:off x="-4233206" y="5189176"/>
            <a:ext cx="8282376" cy="404757"/>
            <a:chOff x="0" y="0"/>
            <a:chExt cx="2181367" cy="106603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2181366" cy="106603"/>
            </a:xfrm>
            <a:custGeom>
              <a:avLst/>
              <a:gdLst/>
              <a:ahLst/>
              <a:cxnLst/>
              <a:rect l="l" t="t" r="r" b="b"/>
              <a:pathLst>
                <a:path w="2181366" h="106603">
                  <a:moveTo>
                    <a:pt x="0" y="0"/>
                  </a:moveTo>
                  <a:lnTo>
                    <a:pt x="2181366" y="0"/>
                  </a:lnTo>
                  <a:lnTo>
                    <a:pt x="2181366" y="106603"/>
                  </a:lnTo>
                  <a:lnTo>
                    <a:pt x="0" y="106603"/>
                  </a:lnTo>
                  <a:close/>
                </a:path>
              </a:pathLst>
            </a:custGeom>
            <a:solidFill>
              <a:srgbClr val="007A53"/>
            </a:solidFill>
          </p:spPr>
        </p:sp>
        <p:sp>
          <p:nvSpPr>
            <p:cNvPr id="33" name="TextBox 33"/>
            <p:cNvSpPr txBox="1"/>
            <p:nvPr/>
          </p:nvSpPr>
          <p:spPr>
            <a:xfrm>
              <a:off x="0" y="-19050"/>
              <a:ext cx="2181367" cy="1256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34" name="Group 34"/>
          <p:cNvGrpSpPr/>
          <p:nvPr/>
        </p:nvGrpSpPr>
        <p:grpSpPr>
          <a:xfrm rot="-1747322">
            <a:off x="3921959" y="1003562"/>
            <a:ext cx="8282376" cy="111180"/>
            <a:chOff x="0" y="0"/>
            <a:chExt cx="2181367" cy="29282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2181366" cy="29282"/>
            </a:xfrm>
            <a:custGeom>
              <a:avLst/>
              <a:gdLst/>
              <a:ahLst/>
              <a:cxnLst/>
              <a:rect l="l" t="t" r="r" b="b"/>
              <a:pathLst>
                <a:path w="2181366" h="29282">
                  <a:moveTo>
                    <a:pt x="0" y="0"/>
                  </a:moveTo>
                  <a:lnTo>
                    <a:pt x="2181366" y="0"/>
                  </a:lnTo>
                  <a:lnTo>
                    <a:pt x="2181366" y="29282"/>
                  </a:lnTo>
                  <a:lnTo>
                    <a:pt x="0" y="29282"/>
                  </a:lnTo>
                  <a:close/>
                </a:path>
              </a:pathLst>
            </a:custGeom>
            <a:solidFill>
              <a:srgbClr val="007A53"/>
            </a:solidFill>
          </p:spPr>
        </p:sp>
        <p:sp>
          <p:nvSpPr>
            <p:cNvPr id="36" name="TextBox 36"/>
            <p:cNvSpPr txBox="1"/>
            <p:nvPr/>
          </p:nvSpPr>
          <p:spPr>
            <a:xfrm>
              <a:off x="0" y="-19050"/>
              <a:ext cx="2181367" cy="483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13531777" y="3753466"/>
            <a:ext cx="2680216" cy="392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0"/>
              </a:lnSpc>
            </a:pPr>
            <a:r>
              <a:rPr lang="en-US" sz="2700">
                <a:solidFill>
                  <a:srgbClr val="007A53"/>
                </a:solidFill>
                <a:latin typeface="Poppins"/>
                <a:ea typeface="Poppins"/>
                <a:cs typeface="Poppins"/>
                <a:sym typeface="Poppins"/>
              </a:rPr>
              <a:t>1.-30.novembris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736666" y="1491165"/>
            <a:ext cx="6126267" cy="9292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15"/>
              </a:lnSpc>
            </a:pPr>
            <a:r>
              <a:rPr lang="en-US" sz="6984" b="1" spc="244">
                <a:solidFill>
                  <a:srgbClr val="007A53"/>
                </a:solidFill>
                <a:latin typeface="Garet Bold"/>
                <a:ea typeface="Garet Bold"/>
                <a:cs typeface="Garet Bold"/>
                <a:sym typeface="Garet Bold"/>
              </a:rPr>
              <a:t>TERMIŅI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6211993" y="9661906"/>
            <a:ext cx="3555483" cy="323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59"/>
              </a:lnSpc>
              <a:spcBef>
                <a:spcPct val="0"/>
              </a:spcBef>
            </a:pPr>
            <a:r>
              <a:rPr lang="en-US" sz="1899" b="1">
                <a:solidFill>
                  <a:srgbClr val="007A5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www.tukums.lv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1775903" y="1609037"/>
            <a:ext cx="4436090" cy="4839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75"/>
              </a:lnSpc>
              <a:spcBef>
                <a:spcPct val="0"/>
              </a:spcBef>
            </a:pPr>
            <a:r>
              <a:rPr lang="en-US" sz="2697">
                <a:solidFill>
                  <a:srgbClr val="007A53"/>
                </a:solidFill>
                <a:latin typeface="Poppins"/>
                <a:ea typeface="Poppins"/>
                <a:cs typeface="Poppins"/>
                <a:sym typeface="Poppins"/>
              </a:rPr>
              <a:t>Projektu iesniegšana 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2146158" y="2142555"/>
            <a:ext cx="2895063" cy="481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sz="2800">
                <a:solidFill>
                  <a:srgbClr val="00694D"/>
                </a:solidFill>
                <a:latin typeface="Open Sans 2"/>
                <a:ea typeface="Open Sans 2"/>
                <a:cs typeface="Open Sans 2"/>
                <a:sym typeface="Open Sans 2"/>
              </a:rPr>
              <a:t>1.-31.oktobris</a:t>
            </a:r>
          </a:p>
        </p:txBody>
      </p:sp>
      <p:sp>
        <p:nvSpPr>
          <p:cNvPr id="42" name="Freeform 42"/>
          <p:cNvSpPr/>
          <p:nvPr/>
        </p:nvSpPr>
        <p:spPr>
          <a:xfrm>
            <a:off x="9936188" y="2092980"/>
            <a:ext cx="1132595" cy="1061808"/>
          </a:xfrm>
          <a:custGeom>
            <a:avLst/>
            <a:gdLst/>
            <a:ahLst/>
            <a:cxnLst/>
            <a:rect l="l" t="t" r="r" b="b"/>
            <a:pathLst>
              <a:path w="1132595" h="1061808">
                <a:moveTo>
                  <a:pt x="0" y="0"/>
                </a:moveTo>
                <a:lnTo>
                  <a:pt x="1132596" y="0"/>
                </a:lnTo>
                <a:lnTo>
                  <a:pt x="1132596" y="1061808"/>
                </a:lnTo>
                <a:lnTo>
                  <a:pt x="0" y="10618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3" name="Freeform 43"/>
          <p:cNvSpPr/>
          <p:nvPr/>
        </p:nvSpPr>
        <p:spPr>
          <a:xfrm>
            <a:off x="7994681" y="2520380"/>
            <a:ext cx="1423052" cy="1444723"/>
          </a:xfrm>
          <a:custGeom>
            <a:avLst/>
            <a:gdLst/>
            <a:ahLst/>
            <a:cxnLst/>
            <a:rect l="l" t="t" r="r" b="b"/>
            <a:pathLst>
              <a:path w="1423052" h="1444723">
                <a:moveTo>
                  <a:pt x="0" y="0"/>
                </a:moveTo>
                <a:lnTo>
                  <a:pt x="1423052" y="0"/>
                </a:lnTo>
                <a:lnTo>
                  <a:pt x="1423052" y="1444723"/>
                </a:lnTo>
                <a:lnTo>
                  <a:pt x="0" y="144472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4" name="TextBox 44"/>
          <p:cNvSpPr txBox="1"/>
          <p:nvPr/>
        </p:nvSpPr>
        <p:spPr>
          <a:xfrm>
            <a:off x="6859067" y="4243785"/>
            <a:ext cx="5117334" cy="15799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5"/>
              </a:lnSpc>
            </a:pPr>
            <a:endParaRPr/>
          </a:p>
          <a:p>
            <a:pPr algn="ctr">
              <a:lnSpc>
                <a:spcPts val="3775"/>
              </a:lnSpc>
              <a:spcBef>
                <a:spcPct val="0"/>
              </a:spcBef>
            </a:pPr>
            <a:r>
              <a:rPr lang="en-US" sz="2697">
                <a:solidFill>
                  <a:srgbClr val="007A53"/>
                </a:solidFill>
                <a:latin typeface="Poppins"/>
                <a:ea typeface="Poppins"/>
                <a:cs typeface="Poppins"/>
                <a:sym typeface="Poppins"/>
              </a:rPr>
              <a:t>Lēmumu pieņemšana, līgumu slēgšana</a:t>
            </a:r>
          </a:p>
        </p:txBody>
      </p:sp>
      <p:sp>
        <p:nvSpPr>
          <p:cNvPr id="45" name="Freeform 45"/>
          <p:cNvSpPr/>
          <p:nvPr/>
        </p:nvSpPr>
        <p:spPr>
          <a:xfrm>
            <a:off x="3102525" y="5823739"/>
            <a:ext cx="1315888" cy="1315888"/>
          </a:xfrm>
          <a:custGeom>
            <a:avLst/>
            <a:gdLst/>
            <a:ahLst/>
            <a:cxnLst/>
            <a:rect l="l" t="t" r="r" b="b"/>
            <a:pathLst>
              <a:path w="1315888" h="1315888">
                <a:moveTo>
                  <a:pt x="0" y="0"/>
                </a:moveTo>
                <a:lnTo>
                  <a:pt x="1315888" y="0"/>
                </a:lnTo>
                <a:lnTo>
                  <a:pt x="1315888" y="1315888"/>
                </a:lnTo>
                <a:lnTo>
                  <a:pt x="0" y="13158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6" name="TextBox 46"/>
          <p:cNvSpPr txBox="1"/>
          <p:nvPr/>
        </p:nvSpPr>
        <p:spPr>
          <a:xfrm>
            <a:off x="12109750" y="5347923"/>
            <a:ext cx="5221993" cy="315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00"/>
              </a:lnSpc>
            </a:pPr>
            <a:r>
              <a:rPr lang="en-US" sz="2300">
                <a:solidFill>
                  <a:srgbClr val="007A53"/>
                </a:solidFill>
                <a:latin typeface="Poppins"/>
                <a:ea typeface="Poppins"/>
                <a:cs typeface="Poppins"/>
                <a:sym typeface="Poppins"/>
              </a:rPr>
              <a:t>2027.g. janv. domes sēde-februāris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9256860" y="7059888"/>
            <a:ext cx="5463887" cy="6212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46495" lvl="1" algn="l">
              <a:lnSpc>
                <a:spcPts val="2283"/>
              </a:lnSpc>
            </a:pPr>
            <a:r>
              <a:rPr lang="lv-LV" sz="2283" dirty="0">
                <a:solidFill>
                  <a:srgbClr val="007A53"/>
                </a:solidFill>
                <a:latin typeface="Poppins"/>
                <a:ea typeface="Poppins"/>
                <a:cs typeface="Poppins"/>
                <a:sym typeface="Poppins"/>
              </a:rPr>
              <a:t>2027. gada febr.</a:t>
            </a:r>
            <a:r>
              <a:rPr lang="en-US" sz="2283" dirty="0">
                <a:solidFill>
                  <a:srgbClr val="007A53"/>
                </a:solidFill>
                <a:latin typeface="Poppins"/>
                <a:ea typeface="Poppins"/>
                <a:cs typeface="Poppins"/>
                <a:sym typeface="Poppins"/>
              </a:rPr>
              <a:t>-15.decembris</a:t>
            </a:r>
          </a:p>
          <a:p>
            <a:pPr algn="l">
              <a:lnSpc>
                <a:spcPts val="2383"/>
              </a:lnSpc>
            </a:pPr>
            <a:endParaRPr lang="en-US" sz="2283" dirty="0">
              <a:solidFill>
                <a:srgbClr val="007A5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48" name="Group 48"/>
          <p:cNvGrpSpPr/>
          <p:nvPr/>
        </p:nvGrpSpPr>
        <p:grpSpPr>
          <a:xfrm>
            <a:off x="9785209" y="564365"/>
            <a:ext cx="2264977" cy="2263391"/>
            <a:chOff x="0" y="0"/>
            <a:chExt cx="2056320" cy="2054880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2056384" cy="2054860"/>
            </a:xfrm>
            <a:custGeom>
              <a:avLst/>
              <a:gdLst/>
              <a:ahLst/>
              <a:cxnLst/>
              <a:rect l="l" t="t" r="r" b="b"/>
              <a:pathLst>
                <a:path w="2056384" h="2054860">
                  <a:moveTo>
                    <a:pt x="0" y="1027430"/>
                  </a:moveTo>
                  <a:cubicBezTo>
                    <a:pt x="0" y="459994"/>
                    <a:pt x="460375" y="0"/>
                    <a:pt x="1028192" y="0"/>
                  </a:cubicBezTo>
                  <a:cubicBezTo>
                    <a:pt x="1596009" y="0"/>
                    <a:pt x="2056384" y="459994"/>
                    <a:pt x="2056384" y="1027430"/>
                  </a:cubicBezTo>
                  <a:cubicBezTo>
                    <a:pt x="2056384" y="1594866"/>
                    <a:pt x="1596009" y="2054860"/>
                    <a:pt x="1028192" y="2054860"/>
                  </a:cubicBezTo>
                  <a:cubicBezTo>
                    <a:pt x="460375" y="2054860"/>
                    <a:pt x="0" y="1594866"/>
                    <a:pt x="0" y="1027430"/>
                  </a:cubicBezTo>
                  <a:close/>
                </a:path>
              </a:pathLst>
            </a:custGeom>
            <a:solidFill>
              <a:srgbClr val="007A53"/>
            </a:solidFill>
          </p:spPr>
        </p:sp>
      </p:grpSp>
      <p:sp>
        <p:nvSpPr>
          <p:cNvPr id="50" name="Freeform 50"/>
          <p:cNvSpPr/>
          <p:nvPr/>
        </p:nvSpPr>
        <p:spPr>
          <a:xfrm>
            <a:off x="10266823" y="1059152"/>
            <a:ext cx="1301749" cy="1220390"/>
          </a:xfrm>
          <a:custGeom>
            <a:avLst/>
            <a:gdLst/>
            <a:ahLst/>
            <a:cxnLst/>
            <a:rect l="l" t="t" r="r" b="b"/>
            <a:pathLst>
              <a:path w="1301749" h="1220390">
                <a:moveTo>
                  <a:pt x="0" y="0"/>
                </a:moveTo>
                <a:lnTo>
                  <a:pt x="1301749" y="0"/>
                </a:lnTo>
                <a:lnTo>
                  <a:pt x="1301749" y="1220390"/>
                </a:lnTo>
                <a:lnTo>
                  <a:pt x="0" y="12203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1" name="TextBox 51"/>
          <p:cNvSpPr txBox="1"/>
          <p:nvPr/>
        </p:nvSpPr>
        <p:spPr>
          <a:xfrm>
            <a:off x="860995" y="8143013"/>
            <a:ext cx="5616820" cy="4839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75"/>
              </a:lnSpc>
              <a:spcBef>
                <a:spcPct val="0"/>
              </a:spcBef>
            </a:pPr>
            <a:r>
              <a:rPr lang="en-US" sz="2697">
                <a:solidFill>
                  <a:srgbClr val="007A53"/>
                </a:solidFill>
                <a:latin typeface="Poppins"/>
                <a:ea typeface="Poppins"/>
                <a:cs typeface="Poppins"/>
                <a:sym typeface="Poppins"/>
              </a:rPr>
              <a:t>Atskaites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6645863" y="8442134"/>
            <a:ext cx="9402549" cy="6212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83"/>
              </a:lnSpc>
            </a:pPr>
            <a:r>
              <a:rPr lang="en-US" sz="2283">
                <a:solidFill>
                  <a:srgbClr val="007A53"/>
                </a:solidFill>
                <a:latin typeface="Poppins"/>
                <a:ea typeface="Poppins"/>
                <a:cs typeface="Poppins"/>
                <a:sym typeface="Poppins"/>
              </a:rPr>
              <a:t>20 (divdesmit) darba dienu laikā pēc iniciatīvas realizēšanas</a:t>
            </a:r>
          </a:p>
          <a:p>
            <a:pPr algn="l">
              <a:lnSpc>
                <a:spcPts val="2383"/>
              </a:lnSpc>
            </a:pPr>
            <a:endParaRPr lang="en-US" sz="2283">
              <a:solidFill>
                <a:srgbClr val="007A5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3" name="Freeform 53"/>
          <p:cNvSpPr/>
          <p:nvPr/>
        </p:nvSpPr>
        <p:spPr>
          <a:xfrm>
            <a:off x="697417" y="7139627"/>
            <a:ext cx="1376780" cy="1523408"/>
          </a:xfrm>
          <a:custGeom>
            <a:avLst/>
            <a:gdLst/>
            <a:ahLst/>
            <a:cxnLst/>
            <a:rect l="l" t="t" r="r" b="b"/>
            <a:pathLst>
              <a:path w="1376780" h="1523408">
                <a:moveTo>
                  <a:pt x="0" y="0"/>
                </a:moveTo>
                <a:lnTo>
                  <a:pt x="1376780" y="0"/>
                </a:lnTo>
                <a:lnTo>
                  <a:pt x="1376780" y="1523409"/>
                </a:lnTo>
                <a:lnTo>
                  <a:pt x="0" y="15234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4" name="Freeform 54"/>
          <p:cNvSpPr/>
          <p:nvPr/>
        </p:nvSpPr>
        <p:spPr>
          <a:xfrm>
            <a:off x="5542612" y="4178200"/>
            <a:ext cx="1620578" cy="1284308"/>
          </a:xfrm>
          <a:custGeom>
            <a:avLst/>
            <a:gdLst/>
            <a:ahLst/>
            <a:cxnLst/>
            <a:rect l="l" t="t" r="r" b="b"/>
            <a:pathLst>
              <a:path w="1620578" h="1284308">
                <a:moveTo>
                  <a:pt x="0" y="0"/>
                </a:moveTo>
                <a:lnTo>
                  <a:pt x="1620577" y="0"/>
                </a:lnTo>
                <a:lnTo>
                  <a:pt x="1620577" y="1284308"/>
                </a:lnTo>
                <a:lnTo>
                  <a:pt x="0" y="12843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/>
          <p:nvPr/>
        </p:nvGraphicFramePr>
        <p:xfrm>
          <a:off x="1628775" y="2655888"/>
          <a:ext cx="5500688" cy="2174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6591300" imgH="3276600" progId="Excel.Sheet.12">
                  <p:embed/>
                </p:oleObj>
              </mc:Choice>
              <mc:Fallback>
                <p:oleObj name="Worksheet" r:id="rId2" imgW="6591300" imgH="32766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628775" y="2655888"/>
                        <a:ext cx="5500688" cy="2174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4"/>
          <p:cNvGrpSpPr/>
          <p:nvPr/>
        </p:nvGrpSpPr>
        <p:grpSpPr>
          <a:xfrm>
            <a:off x="1290724" y="4926845"/>
            <a:ext cx="952500" cy="791766"/>
            <a:chOff x="0" y="0"/>
            <a:chExt cx="1270000" cy="105568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270000" cy="1055688"/>
            </a:xfrm>
            <a:custGeom>
              <a:avLst/>
              <a:gdLst/>
              <a:ahLst/>
              <a:cxnLst/>
              <a:rect l="l" t="t" r="r" b="b"/>
              <a:pathLst>
                <a:path w="1270000" h="1055688">
                  <a:moveTo>
                    <a:pt x="0" y="0"/>
                  </a:moveTo>
                  <a:lnTo>
                    <a:pt x="1270000" y="0"/>
                  </a:lnTo>
                  <a:lnTo>
                    <a:pt x="1270000" y="1055687"/>
                  </a:lnTo>
                  <a:lnTo>
                    <a:pt x="0" y="10556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>
              <a:off x="92522" y="253002"/>
              <a:ext cx="699178" cy="686068"/>
            </a:xfrm>
            <a:custGeom>
              <a:avLst/>
              <a:gdLst/>
              <a:ahLst/>
              <a:cxnLst/>
              <a:rect l="l" t="t" r="r" b="b"/>
              <a:pathLst>
                <a:path w="699178" h="686068">
                  <a:moveTo>
                    <a:pt x="0" y="0"/>
                  </a:moveTo>
                  <a:lnTo>
                    <a:pt x="699177" y="0"/>
                  </a:lnTo>
                  <a:lnTo>
                    <a:pt x="699177" y="686068"/>
                  </a:lnTo>
                  <a:lnTo>
                    <a:pt x="0" y="6860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 flipH="1">
              <a:off x="534652" y="393917"/>
              <a:ext cx="555570" cy="545153"/>
            </a:xfrm>
            <a:custGeom>
              <a:avLst/>
              <a:gdLst/>
              <a:ahLst/>
              <a:cxnLst/>
              <a:rect l="l" t="t" r="r" b="b"/>
              <a:pathLst>
                <a:path w="555570" h="545153">
                  <a:moveTo>
                    <a:pt x="555570" y="0"/>
                  </a:moveTo>
                  <a:lnTo>
                    <a:pt x="0" y="0"/>
                  </a:lnTo>
                  <a:lnTo>
                    <a:pt x="0" y="545153"/>
                  </a:lnTo>
                  <a:lnTo>
                    <a:pt x="555570" y="545153"/>
                  </a:lnTo>
                  <a:lnTo>
                    <a:pt x="55557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9144000" y="4926845"/>
            <a:ext cx="952500" cy="791766"/>
            <a:chOff x="0" y="0"/>
            <a:chExt cx="1270000" cy="105568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270000" cy="1055688"/>
            </a:xfrm>
            <a:custGeom>
              <a:avLst/>
              <a:gdLst/>
              <a:ahLst/>
              <a:cxnLst/>
              <a:rect l="l" t="t" r="r" b="b"/>
              <a:pathLst>
                <a:path w="1270000" h="1055688">
                  <a:moveTo>
                    <a:pt x="0" y="0"/>
                  </a:moveTo>
                  <a:lnTo>
                    <a:pt x="1270000" y="0"/>
                  </a:lnTo>
                  <a:lnTo>
                    <a:pt x="1270000" y="1055687"/>
                  </a:lnTo>
                  <a:lnTo>
                    <a:pt x="0" y="10556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92522" y="253002"/>
              <a:ext cx="699178" cy="686068"/>
            </a:xfrm>
            <a:custGeom>
              <a:avLst/>
              <a:gdLst/>
              <a:ahLst/>
              <a:cxnLst/>
              <a:rect l="l" t="t" r="r" b="b"/>
              <a:pathLst>
                <a:path w="699178" h="686068">
                  <a:moveTo>
                    <a:pt x="0" y="0"/>
                  </a:moveTo>
                  <a:lnTo>
                    <a:pt x="699177" y="0"/>
                  </a:lnTo>
                  <a:lnTo>
                    <a:pt x="699177" y="686068"/>
                  </a:lnTo>
                  <a:lnTo>
                    <a:pt x="0" y="6860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 flipH="1">
              <a:off x="534652" y="393917"/>
              <a:ext cx="674416" cy="661771"/>
            </a:xfrm>
            <a:custGeom>
              <a:avLst/>
              <a:gdLst/>
              <a:ahLst/>
              <a:cxnLst/>
              <a:rect l="l" t="t" r="r" b="b"/>
              <a:pathLst>
                <a:path w="674416" h="661771">
                  <a:moveTo>
                    <a:pt x="674416" y="0"/>
                  </a:moveTo>
                  <a:lnTo>
                    <a:pt x="0" y="0"/>
                  </a:lnTo>
                  <a:lnTo>
                    <a:pt x="0" y="661771"/>
                  </a:lnTo>
                  <a:lnTo>
                    <a:pt x="674416" y="661771"/>
                  </a:lnTo>
                  <a:lnTo>
                    <a:pt x="674416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2" name="TextBox 12"/>
          <p:cNvSpPr txBox="1"/>
          <p:nvPr/>
        </p:nvSpPr>
        <p:spPr>
          <a:xfrm>
            <a:off x="735344" y="624323"/>
            <a:ext cx="14058900" cy="9939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807"/>
              </a:lnSpc>
              <a:spcBef>
                <a:spcPct val="0"/>
              </a:spcBef>
            </a:pPr>
            <a:r>
              <a:rPr lang="en-US" sz="7319" b="1">
                <a:solidFill>
                  <a:srgbClr val="007A53"/>
                </a:solidFill>
                <a:latin typeface="Poppins Bold"/>
                <a:ea typeface="Poppins Bold"/>
                <a:cs typeface="Poppins Bold"/>
                <a:sym typeface="Poppins Bold"/>
              </a:rPr>
              <a:t>FINANSĒJUMS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628775" y="5972860"/>
            <a:ext cx="15630525" cy="782789"/>
            <a:chOff x="0" y="0"/>
            <a:chExt cx="4116681" cy="20616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4116682" cy="206167"/>
            </a:xfrm>
            <a:custGeom>
              <a:avLst/>
              <a:gdLst/>
              <a:ahLst/>
              <a:cxnLst/>
              <a:rect l="l" t="t" r="r" b="b"/>
              <a:pathLst>
                <a:path w="4116682" h="206167">
                  <a:moveTo>
                    <a:pt x="0" y="0"/>
                  </a:moveTo>
                  <a:lnTo>
                    <a:pt x="4116682" y="0"/>
                  </a:lnTo>
                  <a:lnTo>
                    <a:pt x="4116682" y="206167"/>
                  </a:lnTo>
                  <a:lnTo>
                    <a:pt x="0" y="206167"/>
                  </a:lnTo>
                  <a:close/>
                </a:path>
              </a:pathLst>
            </a:custGeom>
            <a:solidFill>
              <a:srgbClr val="9E9E9E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57150"/>
              <a:ext cx="4116681" cy="2633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51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7764794" y="6006061"/>
            <a:ext cx="3451833" cy="625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82"/>
              </a:lnSpc>
              <a:spcBef>
                <a:spcPct val="0"/>
              </a:spcBef>
            </a:pPr>
            <a:r>
              <a:rPr lang="en-US" sz="3487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NOSACĪJUMS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1628775" y="6755649"/>
            <a:ext cx="15630525" cy="1197385"/>
            <a:chOff x="0" y="0"/>
            <a:chExt cx="4116681" cy="315361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116682" cy="315361"/>
            </a:xfrm>
            <a:custGeom>
              <a:avLst/>
              <a:gdLst/>
              <a:ahLst/>
              <a:cxnLst/>
              <a:rect l="l" t="t" r="r" b="b"/>
              <a:pathLst>
                <a:path w="4116682" h="315361">
                  <a:moveTo>
                    <a:pt x="0" y="0"/>
                  </a:moveTo>
                  <a:lnTo>
                    <a:pt x="4116682" y="0"/>
                  </a:lnTo>
                  <a:lnTo>
                    <a:pt x="4116682" y="315361"/>
                  </a:lnTo>
                  <a:lnTo>
                    <a:pt x="0" y="315361"/>
                  </a:lnTo>
                  <a:close/>
                </a:path>
              </a:pathLst>
            </a:custGeom>
            <a:solidFill>
              <a:srgbClr val="F2F2F2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57150"/>
              <a:ext cx="4116681" cy="3725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51"/>
                </a:lnSpc>
              </a:pPr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2780811" y="7051010"/>
            <a:ext cx="13494269" cy="625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82"/>
              </a:lnSpc>
              <a:spcBef>
                <a:spcPct val="0"/>
              </a:spcBef>
            </a:pPr>
            <a:r>
              <a:rPr lang="en-US" sz="3487" dirty="0">
                <a:solidFill>
                  <a:srgbClr val="007A53"/>
                </a:solidFill>
                <a:latin typeface="Poppins"/>
                <a:ea typeface="Poppins"/>
                <a:cs typeface="Poppins"/>
                <a:sym typeface="Poppins"/>
              </a:rPr>
              <a:t>Viena NVO </a:t>
            </a:r>
            <a:r>
              <a:rPr lang="en-US" sz="3487" dirty="0" err="1">
                <a:solidFill>
                  <a:srgbClr val="007A53"/>
                </a:solidFill>
                <a:latin typeface="Poppins"/>
                <a:ea typeface="Poppins"/>
                <a:cs typeface="Poppins"/>
                <a:sym typeface="Poppins"/>
              </a:rPr>
              <a:t>drīkst</a:t>
            </a:r>
            <a:r>
              <a:rPr lang="en-US" sz="3487" dirty="0">
                <a:solidFill>
                  <a:srgbClr val="007A53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487" dirty="0" err="1">
                <a:solidFill>
                  <a:srgbClr val="007A53"/>
                </a:solidFill>
                <a:latin typeface="Poppins"/>
                <a:ea typeface="Poppins"/>
                <a:cs typeface="Poppins"/>
                <a:sym typeface="Poppins"/>
              </a:rPr>
              <a:t>iesniegt</a:t>
            </a:r>
            <a:r>
              <a:rPr lang="en-US" sz="3487" dirty="0">
                <a:solidFill>
                  <a:srgbClr val="007A53"/>
                </a:solidFill>
                <a:latin typeface="Poppins"/>
                <a:ea typeface="Poppins"/>
                <a:cs typeface="Poppins"/>
                <a:sym typeface="Poppins"/>
              </a:rPr>
              <a:t> ne </a:t>
            </a:r>
            <a:r>
              <a:rPr lang="en-US" sz="3487" dirty="0" err="1">
                <a:solidFill>
                  <a:srgbClr val="007A53"/>
                </a:solidFill>
                <a:latin typeface="Poppins"/>
                <a:ea typeface="Poppins"/>
                <a:cs typeface="Poppins"/>
                <a:sym typeface="Poppins"/>
              </a:rPr>
              <a:t>vairāk</a:t>
            </a:r>
            <a:r>
              <a:rPr lang="en-US" sz="3487" dirty="0">
                <a:solidFill>
                  <a:srgbClr val="007A53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487" dirty="0" err="1">
                <a:solidFill>
                  <a:srgbClr val="007A53"/>
                </a:solidFill>
                <a:latin typeface="Poppins"/>
                <a:ea typeface="Poppins"/>
                <a:cs typeface="Poppins"/>
                <a:sym typeface="Poppins"/>
              </a:rPr>
              <a:t>kā</a:t>
            </a:r>
            <a:r>
              <a:rPr lang="en-US" sz="3487" dirty="0">
                <a:solidFill>
                  <a:srgbClr val="007A53"/>
                </a:solidFill>
                <a:latin typeface="Poppins"/>
                <a:ea typeface="Poppins"/>
                <a:cs typeface="Poppins"/>
                <a:sym typeface="Poppins"/>
              </a:rPr>
              <a:t> 3 </a:t>
            </a:r>
            <a:r>
              <a:rPr lang="en-US" sz="3487" dirty="0" err="1">
                <a:solidFill>
                  <a:srgbClr val="007A53"/>
                </a:solidFill>
                <a:latin typeface="Poppins"/>
                <a:ea typeface="Poppins"/>
                <a:cs typeface="Poppins"/>
                <a:sym typeface="Poppins"/>
              </a:rPr>
              <a:t>iniciatīvas</a:t>
            </a:r>
            <a:endParaRPr lang="en-US" sz="3487" dirty="0">
              <a:solidFill>
                <a:srgbClr val="007A5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1" name="Freeform 21"/>
          <p:cNvSpPr/>
          <p:nvPr/>
        </p:nvSpPr>
        <p:spPr>
          <a:xfrm rot="-612149">
            <a:off x="1082228" y="7307891"/>
            <a:ext cx="1065046" cy="1178474"/>
          </a:xfrm>
          <a:custGeom>
            <a:avLst/>
            <a:gdLst/>
            <a:ahLst/>
            <a:cxnLst/>
            <a:rect l="l" t="t" r="r" b="b"/>
            <a:pathLst>
              <a:path w="1065046" h="1178474">
                <a:moveTo>
                  <a:pt x="0" y="0"/>
                </a:moveTo>
                <a:lnTo>
                  <a:pt x="1065046" y="0"/>
                </a:lnTo>
                <a:lnTo>
                  <a:pt x="1065046" y="1178475"/>
                </a:lnTo>
                <a:lnTo>
                  <a:pt x="0" y="117847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24" name="Group 13">
            <a:extLst>
              <a:ext uri="{FF2B5EF4-FFF2-40B4-BE49-F238E27FC236}">
                <a16:creationId xmlns:a16="http://schemas.microsoft.com/office/drawing/2014/main" id="{0B6B7A41-7284-91E5-AF18-A16C0CF97B86}"/>
              </a:ext>
            </a:extLst>
          </p:cNvPr>
          <p:cNvGrpSpPr/>
          <p:nvPr/>
        </p:nvGrpSpPr>
        <p:grpSpPr>
          <a:xfrm>
            <a:off x="8435654" y="2962742"/>
            <a:ext cx="4823146" cy="634312"/>
            <a:chOff x="0" y="0"/>
            <a:chExt cx="4116681" cy="206167"/>
          </a:xfrm>
        </p:grpSpPr>
        <p:sp>
          <p:nvSpPr>
            <p:cNvPr id="25" name="Freeform 14">
              <a:extLst>
                <a:ext uri="{FF2B5EF4-FFF2-40B4-BE49-F238E27FC236}">
                  <a16:creationId xmlns:a16="http://schemas.microsoft.com/office/drawing/2014/main" id="{FA6A75A4-346E-E825-543C-5995BF5AF309}"/>
                </a:ext>
              </a:extLst>
            </p:cNvPr>
            <p:cNvSpPr/>
            <p:nvPr/>
          </p:nvSpPr>
          <p:spPr>
            <a:xfrm>
              <a:off x="0" y="0"/>
              <a:ext cx="4116682" cy="206167"/>
            </a:xfrm>
            <a:custGeom>
              <a:avLst/>
              <a:gdLst/>
              <a:ahLst/>
              <a:cxnLst/>
              <a:rect l="l" t="t" r="r" b="b"/>
              <a:pathLst>
                <a:path w="4116682" h="206167">
                  <a:moveTo>
                    <a:pt x="0" y="0"/>
                  </a:moveTo>
                  <a:lnTo>
                    <a:pt x="4116682" y="0"/>
                  </a:lnTo>
                  <a:lnTo>
                    <a:pt x="4116682" y="206167"/>
                  </a:lnTo>
                  <a:lnTo>
                    <a:pt x="0" y="206167"/>
                  </a:lnTo>
                  <a:close/>
                </a:path>
              </a:pathLst>
            </a:custGeom>
            <a:solidFill>
              <a:srgbClr val="9E9E9E"/>
            </a:solidFill>
          </p:spPr>
        </p:sp>
        <p:sp>
          <p:nvSpPr>
            <p:cNvPr id="26" name="TextBox 15">
              <a:extLst>
                <a:ext uri="{FF2B5EF4-FFF2-40B4-BE49-F238E27FC236}">
                  <a16:creationId xmlns:a16="http://schemas.microsoft.com/office/drawing/2014/main" id="{B051F2DE-4760-3620-2DD8-C3353214F93E}"/>
                </a:ext>
              </a:extLst>
            </p:cNvPr>
            <p:cNvSpPr txBox="1"/>
            <p:nvPr/>
          </p:nvSpPr>
          <p:spPr>
            <a:xfrm>
              <a:off x="0" y="-57150"/>
              <a:ext cx="4116681" cy="2633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51"/>
                </a:lnSpc>
              </a:pPr>
              <a:endParaRPr/>
            </a:p>
          </p:txBody>
        </p:sp>
      </p:grpSp>
      <p:grpSp>
        <p:nvGrpSpPr>
          <p:cNvPr id="27" name="Group 17">
            <a:extLst>
              <a:ext uri="{FF2B5EF4-FFF2-40B4-BE49-F238E27FC236}">
                <a16:creationId xmlns:a16="http://schemas.microsoft.com/office/drawing/2014/main" id="{CFEDEEE4-7B29-7B45-633D-EAB41E84D5E8}"/>
              </a:ext>
            </a:extLst>
          </p:cNvPr>
          <p:cNvGrpSpPr/>
          <p:nvPr/>
        </p:nvGrpSpPr>
        <p:grpSpPr>
          <a:xfrm>
            <a:off x="8435654" y="3597054"/>
            <a:ext cx="4823146" cy="1197385"/>
            <a:chOff x="0" y="0"/>
            <a:chExt cx="4116681" cy="315361"/>
          </a:xfrm>
        </p:grpSpPr>
        <p:sp>
          <p:nvSpPr>
            <p:cNvPr id="28" name="Freeform 18">
              <a:extLst>
                <a:ext uri="{FF2B5EF4-FFF2-40B4-BE49-F238E27FC236}">
                  <a16:creationId xmlns:a16="http://schemas.microsoft.com/office/drawing/2014/main" id="{18030FF5-65E2-8FFA-114A-E2179736E3FA}"/>
                </a:ext>
              </a:extLst>
            </p:cNvPr>
            <p:cNvSpPr/>
            <p:nvPr/>
          </p:nvSpPr>
          <p:spPr>
            <a:xfrm>
              <a:off x="0" y="0"/>
              <a:ext cx="4116682" cy="315361"/>
            </a:xfrm>
            <a:custGeom>
              <a:avLst/>
              <a:gdLst/>
              <a:ahLst/>
              <a:cxnLst/>
              <a:rect l="l" t="t" r="r" b="b"/>
              <a:pathLst>
                <a:path w="4116682" h="315361">
                  <a:moveTo>
                    <a:pt x="0" y="0"/>
                  </a:moveTo>
                  <a:lnTo>
                    <a:pt x="4116682" y="0"/>
                  </a:lnTo>
                  <a:lnTo>
                    <a:pt x="4116682" y="315361"/>
                  </a:lnTo>
                  <a:lnTo>
                    <a:pt x="0" y="315361"/>
                  </a:lnTo>
                  <a:close/>
                </a:path>
              </a:pathLst>
            </a:custGeom>
            <a:solidFill>
              <a:srgbClr val="F2F2F2"/>
            </a:solidFill>
          </p:spPr>
        </p:sp>
        <p:sp>
          <p:nvSpPr>
            <p:cNvPr id="29" name="TextBox 19">
              <a:extLst>
                <a:ext uri="{FF2B5EF4-FFF2-40B4-BE49-F238E27FC236}">
                  <a16:creationId xmlns:a16="http://schemas.microsoft.com/office/drawing/2014/main" id="{E84F5F1C-0FD8-26EC-47AE-FE1931EEA692}"/>
                </a:ext>
              </a:extLst>
            </p:cNvPr>
            <p:cNvSpPr txBox="1"/>
            <p:nvPr/>
          </p:nvSpPr>
          <p:spPr>
            <a:xfrm>
              <a:off x="0" y="-57150"/>
              <a:ext cx="4116681" cy="3725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51"/>
                </a:lnSpc>
              </a:pPr>
              <a:endParaRPr/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3C798F35-C070-D68F-7074-1AA961B347B3}"/>
              </a:ext>
            </a:extLst>
          </p:cNvPr>
          <p:cNvSpPr txBox="1"/>
          <p:nvPr/>
        </p:nvSpPr>
        <p:spPr>
          <a:xfrm>
            <a:off x="8780812" y="2963378"/>
            <a:ext cx="44779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3600" b="1" dirty="0">
                <a:solidFill>
                  <a:schemeClr val="bg1"/>
                </a:solidFill>
              </a:rPr>
              <a:t>līdz 5000,00 EUR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29D2EB4-66B9-3C04-8F84-3F74614938C7}"/>
              </a:ext>
            </a:extLst>
          </p:cNvPr>
          <p:cNvSpPr txBox="1"/>
          <p:nvPr/>
        </p:nvSpPr>
        <p:spPr>
          <a:xfrm>
            <a:off x="8422954" y="3797472"/>
            <a:ext cx="50936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400" dirty="0">
                <a:solidFill>
                  <a:srgbClr val="339966"/>
                </a:solidFill>
              </a:rPr>
              <a:t>Kopējā prasītā atbalsta summa visām vienas NVO iniciatīvām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061099" y="2653599"/>
            <a:ext cx="4762500" cy="1428750"/>
            <a:chOff x="0" y="0"/>
            <a:chExt cx="1102165" cy="3306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02165" cy="330650"/>
            </a:xfrm>
            <a:custGeom>
              <a:avLst/>
              <a:gdLst/>
              <a:ahLst/>
              <a:cxnLst/>
              <a:rect l="l" t="t" r="r" b="b"/>
              <a:pathLst>
                <a:path w="1102165" h="330650">
                  <a:moveTo>
                    <a:pt x="52019" y="0"/>
                  </a:moveTo>
                  <a:lnTo>
                    <a:pt x="1050146" y="0"/>
                  </a:lnTo>
                  <a:cubicBezTo>
                    <a:pt x="1078875" y="0"/>
                    <a:pt x="1102165" y="23290"/>
                    <a:pt x="1102165" y="52019"/>
                  </a:cubicBezTo>
                  <a:lnTo>
                    <a:pt x="1102165" y="278630"/>
                  </a:lnTo>
                  <a:cubicBezTo>
                    <a:pt x="1102165" y="292427"/>
                    <a:pt x="1096684" y="305658"/>
                    <a:pt x="1086929" y="315413"/>
                  </a:cubicBezTo>
                  <a:cubicBezTo>
                    <a:pt x="1077173" y="325169"/>
                    <a:pt x="1063942" y="330650"/>
                    <a:pt x="1050146" y="330650"/>
                  </a:cubicBezTo>
                  <a:lnTo>
                    <a:pt x="52019" y="330650"/>
                  </a:lnTo>
                  <a:cubicBezTo>
                    <a:pt x="23290" y="330650"/>
                    <a:pt x="0" y="307360"/>
                    <a:pt x="0" y="278630"/>
                  </a:cubicBezTo>
                  <a:lnTo>
                    <a:pt x="0" y="52019"/>
                  </a:lnTo>
                  <a:cubicBezTo>
                    <a:pt x="0" y="23290"/>
                    <a:pt x="23290" y="0"/>
                    <a:pt x="52019" y="0"/>
                  </a:cubicBezTo>
                  <a:close/>
                </a:path>
              </a:pathLst>
            </a:custGeom>
            <a:solidFill>
              <a:srgbClr val="FFFFFF"/>
            </a:solidFill>
            <a:ln w="47625" cap="rnd">
              <a:solidFill>
                <a:srgbClr val="007A53"/>
              </a:solidFill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102165" cy="3687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768318" y="2653599"/>
            <a:ext cx="4798855" cy="1428750"/>
            <a:chOff x="0" y="0"/>
            <a:chExt cx="1110579" cy="33065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10579" cy="330650"/>
            </a:xfrm>
            <a:custGeom>
              <a:avLst/>
              <a:gdLst/>
              <a:ahLst/>
              <a:cxnLst/>
              <a:rect l="l" t="t" r="r" b="b"/>
              <a:pathLst>
                <a:path w="1110579" h="330650">
                  <a:moveTo>
                    <a:pt x="51625" y="0"/>
                  </a:moveTo>
                  <a:lnTo>
                    <a:pt x="1058953" y="0"/>
                  </a:lnTo>
                  <a:cubicBezTo>
                    <a:pt x="1072645" y="0"/>
                    <a:pt x="1085776" y="5439"/>
                    <a:pt x="1095458" y="15121"/>
                  </a:cubicBezTo>
                  <a:cubicBezTo>
                    <a:pt x="1105139" y="24802"/>
                    <a:pt x="1110579" y="37933"/>
                    <a:pt x="1110579" y="51625"/>
                  </a:cubicBezTo>
                  <a:lnTo>
                    <a:pt x="1110579" y="279024"/>
                  </a:lnTo>
                  <a:cubicBezTo>
                    <a:pt x="1110579" y="292716"/>
                    <a:pt x="1105139" y="305847"/>
                    <a:pt x="1095458" y="315529"/>
                  </a:cubicBezTo>
                  <a:cubicBezTo>
                    <a:pt x="1085776" y="325210"/>
                    <a:pt x="1072645" y="330650"/>
                    <a:pt x="1058953" y="330650"/>
                  </a:cubicBezTo>
                  <a:lnTo>
                    <a:pt x="51625" y="330650"/>
                  </a:lnTo>
                  <a:cubicBezTo>
                    <a:pt x="37933" y="330650"/>
                    <a:pt x="24802" y="325210"/>
                    <a:pt x="15121" y="315529"/>
                  </a:cubicBezTo>
                  <a:cubicBezTo>
                    <a:pt x="5439" y="305847"/>
                    <a:pt x="0" y="292716"/>
                    <a:pt x="0" y="279024"/>
                  </a:cubicBezTo>
                  <a:lnTo>
                    <a:pt x="0" y="51625"/>
                  </a:lnTo>
                  <a:cubicBezTo>
                    <a:pt x="0" y="37933"/>
                    <a:pt x="5439" y="24802"/>
                    <a:pt x="15121" y="15121"/>
                  </a:cubicBezTo>
                  <a:cubicBezTo>
                    <a:pt x="24802" y="5439"/>
                    <a:pt x="37933" y="0"/>
                    <a:pt x="51625" y="0"/>
                  </a:cubicBezTo>
                  <a:close/>
                </a:path>
              </a:pathLst>
            </a:custGeom>
            <a:solidFill>
              <a:srgbClr val="FFFFFF"/>
            </a:solidFill>
            <a:ln w="47625" cap="rnd">
              <a:solidFill>
                <a:srgbClr val="007A53"/>
              </a:solidFill>
              <a:prstDash val="solid"/>
              <a:round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110579" cy="3687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320882" y="4742010"/>
            <a:ext cx="4762500" cy="1428750"/>
            <a:chOff x="0" y="0"/>
            <a:chExt cx="1102165" cy="33065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102165" cy="330650"/>
            </a:xfrm>
            <a:custGeom>
              <a:avLst/>
              <a:gdLst/>
              <a:ahLst/>
              <a:cxnLst/>
              <a:rect l="l" t="t" r="r" b="b"/>
              <a:pathLst>
                <a:path w="1102165" h="330650">
                  <a:moveTo>
                    <a:pt x="52019" y="0"/>
                  </a:moveTo>
                  <a:lnTo>
                    <a:pt x="1050146" y="0"/>
                  </a:lnTo>
                  <a:cubicBezTo>
                    <a:pt x="1078875" y="0"/>
                    <a:pt x="1102165" y="23290"/>
                    <a:pt x="1102165" y="52019"/>
                  </a:cubicBezTo>
                  <a:lnTo>
                    <a:pt x="1102165" y="278630"/>
                  </a:lnTo>
                  <a:cubicBezTo>
                    <a:pt x="1102165" y="292427"/>
                    <a:pt x="1096684" y="305658"/>
                    <a:pt x="1086929" y="315413"/>
                  </a:cubicBezTo>
                  <a:cubicBezTo>
                    <a:pt x="1077173" y="325169"/>
                    <a:pt x="1063942" y="330650"/>
                    <a:pt x="1050146" y="330650"/>
                  </a:cubicBezTo>
                  <a:lnTo>
                    <a:pt x="52019" y="330650"/>
                  </a:lnTo>
                  <a:cubicBezTo>
                    <a:pt x="23290" y="330650"/>
                    <a:pt x="0" y="307360"/>
                    <a:pt x="0" y="278630"/>
                  </a:cubicBezTo>
                  <a:lnTo>
                    <a:pt x="0" y="52019"/>
                  </a:lnTo>
                  <a:cubicBezTo>
                    <a:pt x="0" y="23290"/>
                    <a:pt x="23290" y="0"/>
                    <a:pt x="52019" y="0"/>
                  </a:cubicBezTo>
                  <a:close/>
                </a:path>
              </a:pathLst>
            </a:custGeom>
            <a:solidFill>
              <a:srgbClr val="FFFFFF"/>
            </a:solidFill>
            <a:ln w="47625" cap="rnd">
              <a:solidFill>
                <a:srgbClr val="007A53"/>
              </a:solidFill>
              <a:prstDash val="solid"/>
              <a:round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102165" cy="3687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61099" y="6800255"/>
            <a:ext cx="4762500" cy="1458916"/>
            <a:chOff x="0" y="0"/>
            <a:chExt cx="1102165" cy="33763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102165" cy="337631"/>
            </a:xfrm>
            <a:custGeom>
              <a:avLst/>
              <a:gdLst/>
              <a:ahLst/>
              <a:cxnLst/>
              <a:rect l="l" t="t" r="r" b="b"/>
              <a:pathLst>
                <a:path w="1102165" h="337631">
                  <a:moveTo>
                    <a:pt x="52019" y="0"/>
                  </a:moveTo>
                  <a:lnTo>
                    <a:pt x="1050146" y="0"/>
                  </a:lnTo>
                  <a:cubicBezTo>
                    <a:pt x="1078875" y="0"/>
                    <a:pt x="1102165" y="23290"/>
                    <a:pt x="1102165" y="52019"/>
                  </a:cubicBezTo>
                  <a:lnTo>
                    <a:pt x="1102165" y="285612"/>
                  </a:lnTo>
                  <a:cubicBezTo>
                    <a:pt x="1102165" y="314341"/>
                    <a:pt x="1078875" y="337631"/>
                    <a:pt x="1050146" y="337631"/>
                  </a:cubicBezTo>
                  <a:lnTo>
                    <a:pt x="52019" y="337631"/>
                  </a:lnTo>
                  <a:cubicBezTo>
                    <a:pt x="38223" y="337631"/>
                    <a:pt x="24992" y="332150"/>
                    <a:pt x="15236" y="322395"/>
                  </a:cubicBezTo>
                  <a:cubicBezTo>
                    <a:pt x="5481" y="312639"/>
                    <a:pt x="0" y="299408"/>
                    <a:pt x="0" y="285612"/>
                  </a:cubicBezTo>
                  <a:lnTo>
                    <a:pt x="0" y="52019"/>
                  </a:lnTo>
                  <a:cubicBezTo>
                    <a:pt x="0" y="23290"/>
                    <a:pt x="23290" y="0"/>
                    <a:pt x="52019" y="0"/>
                  </a:cubicBezTo>
                  <a:close/>
                </a:path>
              </a:pathLst>
            </a:custGeom>
            <a:solidFill>
              <a:srgbClr val="FFFFFF"/>
            </a:solidFill>
            <a:ln w="47625" cap="rnd">
              <a:solidFill>
                <a:srgbClr val="007A53"/>
              </a:solidFill>
              <a:prstDash val="solid"/>
              <a:round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1102165" cy="3757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010921" y="4726927"/>
            <a:ext cx="4762500" cy="1428750"/>
            <a:chOff x="0" y="0"/>
            <a:chExt cx="1102165" cy="33065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102165" cy="330650"/>
            </a:xfrm>
            <a:custGeom>
              <a:avLst/>
              <a:gdLst/>
              <a:ahLst/>
              <a:cxnLst/>
              <a:rect l="l" t="t" r="r" b="b"/>
              <a:pathLst>
                <a:path w="1102165" h="330650">
                  <a:moveTo>
                    <a:pt x="52019" y="0"/>
                  </a:moveTo>
                  <a:lnTo>
                    <a:pt x="1050146" y="0"/>
                  </a:lnTo>
                  <a:cubicBezTo>
                    <a:pt x="1078875" y="0"/>
                    <a:pt x="1102165" y="23290"/>
                    <a:pt x="1102165" y="52019"/>
                  </a:cubicBezTo>
                  <a:lnTo>
                    <a:pt x="1102165" y="278630"/>
                  </a:lnTo>
                  <a:cubicBezTo>
                    <a:pt x="1102165" y="292427"/>
                    <a:pt x="1096684" y="305658"/>
                    <a:pt x="1086929" y="315413"/>
                  </a:cubicBezTo>
                  <a:cubicBezTo>
                    <a:pt x="1077173" y="325169"/>
                    <a:pt x="1063942" y="330650"/>
                    <a:pt x="1050146" y="330650"/>
                  </a:cubicBezTo>
                  <a:lnTo>
                    <a:pt x="52019" y="330650"/>
                  </a:lnTo>
                  <a:cubicBezTo>
                    <a:pt x="23290" y="330650"/>
                    <a:pt x="0" y="307360"/>
                    <a:pt x="0" y="278630"/>
                  </a:cubicBezTo>
                  <a:lnTo>
                    <a:pt x="0" y="52019"/>
                  </a:lnTo>
                  <a:cubicBezTo>
                    <a:pt x="0" y="23290"/>
                    <a:pt x="23290" y="0"/>
                    <a:pt x="52019" y="0"/>
                  </a:cubicBezTo>
                  <a:close/>
                </a:path>
              </a:pathLst>
            </a:custGeom>
            <a:solidFill>
              <a:srgbClr val="FFFFFF"/>
            </a:solidFill>
            <a:ln w="47625" cap="rnd">
              <a:solidFill>
                <a:srgbClr val="007A53"/>
              </a:solidFill>
              <a:prstDash val="solid"/>
              <a:round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1102165" cy="3687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804674" y="4726927"/>
            <a:ext cx="4762500" cy="1428750"/>
            <a:chOff x="0" y="0"/>
            <a:chExt cx="1102165" cy="33065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102165" cy="330650"/>
            </a:xfrm>
            <a:custGeom>
              <a:avLst/>
              <a:gdLst/>
              <a:ahLst/>
              <a:cxnLst/>
              <a:rect l="l" t="t" r="r" b="b"/>
              <a:pathLst>
                <a:path w="1102165" h="330650">
                  <a:moveTo>
                    <a:pt x="52019" y="0"/>
                  </a:moveTo>
                  <a:lnTo>
                    <a:pt x="1050146" y="0"/>
                  </a:lnTo>
                  <a:cubicBezTo>
                    <a:pt x="1078875" y="0"/>
                    <a:pt x="1102165" y="23290"/>
                    <a:pt x="1102165" y="52019"/>
                  </a:cubicBezTo>
                  <a:lnTo>
                    <a:pt x="1102165" y="278630"/>
                  </a:lnTo>
                  <a:cubicBezTo>
                    <a:pt x="1102165" y="292427"/>
                    <a:pt x="1096684" y="305658"/>
                    <a:pt x="1086929" y="315413"/>
                  </a:cubicBezTo>
                  <a:cubicBezTo>
                    <a:pt x="1077173" y="325169"/>
                    <a:pt x="1063942" y="330650"/>
                    <a:pt x="1050146" y="330650"/>
                  </a:cubicBezTo>
                  <a:lnTo>
                    <a:pt x="52019" y="330650"/>
                  </a:lnTo>
                  <a:cubicBezTo>
                    <a:pt x="23290" y="330650"/>
                    <a:pt x="0" y="307360"/>
                    <a:pt x="0" y="278630"/>
                  </a:cubicBezTo>
                  <a:lnTo>
                    <a:pt x="0" y="52019"/>
                  </a:lnTo>
                  <a:cubicBezTo>
                    <a:pt x="0" y="23290"/>
                    <a:pt x="23290" y="0"/>
                    <a:pt x="52019" y="0"/>
                  </a:cubicBezTo>
                  <a:close/>
                </a:path>
              </a:pathLst>
            </a:custGeom>
            <a:solidFill>
              <a:srgbClr val="FFFFFF"/>
            </a:solidFill>
            <a:ln w="47625" cap="rnd">
              <a:solidFill>
                <a:srgbClr val="007A53"/>
              </a:solidFill>
              <a:prstDash val="solid"/>
              <a:round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1102165" cy="3687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320882" y="6830422"/>
            <a:ext cx="4762500" cy="1428750"/>
            <a:chOff x="0" y="0"/>
            <a:chExt cx="1102165" cy="33065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102165" cy="330650"/>
            </a:xfrm>
            <a:custGeom>
              <a:avLst/>
              <a:gdLst/>
              <a:ahLst/>
              <a:cxnLst/>
              <a:rect l="l" t="t" r="r" b="b"/>
              <a:pathLst>
                <a:path w="1102165" h="330650">
                  <a:moveTo>
                    <a:pt x="52019" y="0"/>
                  </a:moveTo>
                  <a:lnTo>
                    <a:pt x="1050146" y="0"/>
                  </a:lnTo>
                  <a:cubicBezTo>
                    <a:pt x="1078875" y="0"/>
                    <a:pt x="1102165" y="23290"/>
                    <a:pt x="1102165" y="52019"/>
                  </a:cubicBezTo>
                  <a:lnTo>
                    <a:pt x="1102165" y="278630"/>
                  </a:lnTo>
                  <a:cubicBezTo>
                    <a:pt x="1102165" y="292427"/>
                    <a:pt x="1096684" y="305658"/>
                    <a:pt x="1086929" y="315413"/>
                  </a:cubicBezTo>
                  <a:cubicBezTo>
                    <a:pt x="1077173" y="325169"/>
                    <a:pt x="1063942" y="330650"/>
                    <a:pt x="1050146" y="330650"/>
                  </a:cubicBezTo>
                  <a:lnTo>
                    <a:pt x="52019" y="330650"/>
                  </a:lnTo>
                  <a:cubicBezTo>
                    <a:pt x="23290" y="330650"/>
                    <a:pt x="0" y="307360"/>
                    <a:pt x="0" y="278630"/>
                  </a:cubicBezTo>
                  <a:lnTo>
                    <a:pt x="0" y="52019"/>
                  </a:lnTo>
                  <a:cubicBezTo>
                    <a:pt x="0" y="23290"/>
                    <a:pt x="23290" y="0"/>
                    <a:pt x="52019" y="0"/>
                  </a:cubicBezTo>
                  <a:close/>
                </a:path>
              </a:pathLst>
            </a:custGeom>
            <a:solidFill>
              <a:srgbClr val="FFFFFF"/>
            </a:solidFill>
            <a:ln w="47625" cap="rnd">
              <a:solidFill>
                <a:srgbClr val="007A53"/>
              </a:solidFill>
              <a:prstDash val="solid"/>
              <a:round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1102165" cy="3687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1804674" y="6800255"/>
            <a:ext cx="4762500" cy="1428750"/>
            <a:chOff x="0" y="0"/>
            <a:chExt cx="1102165" cy="33065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102165" cy="330650"/>
            </a:xfrm>
            <a:custGeom>
              <a:avLst/>
              <a:gdLst/>
              <a:ahLst/>
              <a:cxnLst/>
              <a:rect l="l" t="t" r="r" b="b"/>
              <a:pathLst>
                <a:path w="1102165" h="330650">
                  <a:moveTo>
                    <a:pt x="52019" y="0"/>
                  </a:moveTo>
                  <a:lnTo>
                    <a:pt x="1050146" y="0"/>
                  </a:lnTo>
                  <a:cubicBezTo>
                    <a:pt x="1078875" y="0"/>
                    <a:pt x="1102165" y="23290"/>
                    <a:pt x="1102165" y="52019"/>
                  </a:cubicBezTo>
                  <a:lnTo>
                    <a:pt x="1102165" y="278630"/>
                  </a:lnTo>
                  <a:cubicBezTo>
                    <a:pt x="1102165" y="292427"/>
                    <a:pt x="1096684" y="305658"/>
                    <a:pt x="1086929" y="315413"/>
                  </a:cubicBezTo>
                  <a:cubicBezTo>
                    <a:pt x="1077173" y="325169"/>
                    <a:pt x="1063942" y="330650"/>
                    <a:pt x="1050146" y="330650"/>
                  </a:cubicBezTo>
                  <a:lnTo>
                    <a:pt x="52019" y="330650"/>
                  </a:lnTo>
                  <a:cubicBezTo>
                    <a:pt x="23290" y="330650"/>
                    <a:pt x="0" y="307360"/>
                    <a:pt x="0" y="278630"/>
                  </a:cubicBezTo>
                  <a:lnTo>
                    <a:pt x="0" y="52019"/>
                  </a:lnTo>
                  <a:cubicBezTo>
                    <a:pt x="0" y="23290"/>
                    <a:pt x="23290" y="0"/>
                    <a:pt x="52019" y="0"/>
                  </a:cubicBezTo>
                  <a:close/>
                </a:path>
              </a:pathLst>
            </a:custGeom>
            <a:solidFill>
              <a:srgbClr val="FFFFFF"/>
            </a:solidFill>
            <a:ln w="47625" cap="rnd">
              <a:solidFill>
                <a:srgbClr val="007A53"/>
              </a:solidFill>
              <a:prstDash val="solid"/>
              <a:round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0" y="-38100"/>
              <a:ext cx="1102165" cy="3687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6382042" y="7071722"/>
            <a:ext cx="4020258" cy="879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7A53"/>
                </a:solidFill>
                <a:latin typeface="Poppins"/>
                <a:ea typeface="Poppins"/>
                <a:cs typeface="Poppins"/>
                <a:sym typeface="Poppins"/>
              </a:rPr>
              <a:t>mazvērtīgais inventārs un pamatlīdzeklis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6382042" y="4968227"/>
            <a:ext cx="4053710" cy="879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7A53"/>
                </a:solidFill>
                <a:latin typeface="Poppins"/>
                <a:ea typeface="Poppins"/>
                <a:cs typeface="Poppins"/>
                <a:sym typeface="Poppins"/>
              </a:rPr>
              <a:t>NODARBĪBU, AKTIVITĀŠU MATERIĀLU IZDEVUMI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2106215" y="4749152"/>
            <a:ext cx="4053710" cy="1317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7A53"/>
                </a:solidFill>
                <a:latin typeface="Poppins"/>
                <a:ea typeface="Poppins"/>
                <a:cs typeface="Poppins"/>
                <a:sym typeface="Poppins"/>
              </a:rPr>
              <a:t>ĒDINĀŠANA (līdz 20% no pašvaldībai prasītā finansējuma)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2298783" y="2894899"/>
            <a:ext cx="3701571" cy="879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7A53"/>
                </a:solidFill>
                <a:latin typeface="Poppins"/>
                <a:ea typeface="Poppins"/>
                <a:cs typeface="Poppins"/>
                <a:sym typeface="Poppins"/>
              </a:rPr>
              <a:t>TRANSPORTA PAKALPOJUMI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538144" y="4983310"/>
            <a:ext cx="4291281" cy="879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7A53"/>
                </a:solidFill>
                <a:latin typeface="Poppins"/>
                <a:ea typeface="Poppins"/>
                <a:cs typeface="Poppins"/>
                <a:sym typeface="Poppins"/>
              </a:rPr>
              <a:t>NODARBĪBU, AKTIVITĀŠU VADĪTĀJA ATALGOJUMS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568904" y="7071722"/>
            <a:ext cx="4229761" cy="879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7A53"/>
                </a:solidFill>
                <a:latin typeface="Poppins"/>
                <a:ea typeface="Poppins"/>
                <a:cs typeface="Poppins"/>
                <a:sym typeface="Poppins"/>
              </a:rPr>
              <a:t>vienam pieredzes apmaiņas braucienam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1804674" y="7028855"/>
            <a:ext cx="4762500" cy="879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7A53"/>
                </a:solidFill>
                <a:latin typeface="Poppins"/>
                <a:ea typeface="Poppins"/>
                <a:cs typeface="Poppins"/>
                <a:sym typeface="Poppins"/>
              </a:rPr>
              <a:t>citiem pakalpojumiem iniciatīvas nodrošināšanai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-3408801" y="683584"/>
            <a:ext cx="20825985" cy="1397228"/>
            <a:chOff x="0" y="0"/>
            <a:chExt cx="5485033" cy="367994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5485033" cy="367994"/>
            </a:xfrm>
            <a:custGeom>
              <a:avLst/>
              <a:gdLst/>
              <a:ahLst/>
              <a:cxnLst/>
              <a:rect l="l" t="t" r="r" b="b"/>
              <a:pathLst>
                <a:path w="5485033" h="367994">
                  <a:moveTo>
                    <a:pt x="22305" y="0"/>
                  </a:moveTo>
                  <a:lnTo>
                    <a:pt x="5462729" y="0"/>
                  </a:lnTo>
                  <a:cubicBezTo>
                    <a:pt x="5468644" y="0"/>
                    <a:pt x="5474317" y="2350"/>
                    <a:pt x="5478500" y="6533"/>
                  </a:cubicBezTo>
                  <a:cubicBezTo>
                    <a:pt x="5482683" y="10716"/>
                    <a:pt x="5485033" y="16389"/>
                    <a:pt x="5485033" y="22305"/>
                  </a:cubicBezTo>
                  <a:lnTo>
                    <a:pt x="5485033" y="345690"/>
                  </a:lnTo>
                  <a:cubicBezTo>
                    <a:pt x="5485033" y="351605"/>
                    <a:pt x="5482683" y="357278"/>
                    <a:pt x="5478500" y="361461"/>
                  </a:cubicBezTo>
                  <a:cubicBezTo>
                    <a:pt x="5474317" y="365644"/>
                    <a:pt x="5468644" y="367994"/>
                    <a:pt x="5462729" y="367994"/>
                  </a:cubicBezTo>
                  <a:lnTo>
                    <a:pt x="22305" y="367994"/>
                  </a:lnTo>
                  <a:cubicBezTo>
                    <a:pt x="16389" y="367994"/>
                    <a:pt x="10716" y="365644"/>
                    <a:pt x="6533" y="361461"/>
                  </a:cubicBezTo>
                  <a:cubicBezTo>
                    <a:pt x="2350" y="357278"/>
                    <a:pt x="0" y="351605"/>
                    <a:pt x="0" y="345690"/>
                  </a:cubicBezTo>
                  <a:lnTo>
                    <a:pt x="0" y="22305"/>
                  </a:lnTo>
                  <a:cubicBezTo>
                    <a:pt x="0" y="16389"/>
                    <a:pt x="2350" y="10716"/>
                    <a:pt x="6533" y="6533"/>
                  </a:cubicBezTo>
                  <a:cubicBezTo>
                    <a:pt x="10716" y="2350"/>
                    <a:pt x="16389" y="0"/>
                    <a:pt x="22305" y="0"/>
                  </a:cubicBezTo>
                  <a:close/>
                </a:path>
              </a:pathLst>
            </a:custGeom>
            <a:solidFill>
              <a:srgbClr val="007A53"/>
            </a:solidFill>
            <a:ln cap="rnd">
              <a:noFill/>
              <a:prstDash val="solid"/>
              <a:round/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0" y="-38100"/>
              <a:ext cx="5485033" cy="4060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512756" y="1027109"/>
            <a:ext cx="11511282" cy="8721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44"/>
              </a:lnSpc>
            </a:pPr>
            <a:r>
              <a:rPr lang="en-US" sz="6822" b="1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FINANSĒJUMU PIEŠĶIR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991217" y="2894899"/>
            <a:ext cx="2868811" cy="879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7A53"/>
                </a:solidFill>
                <a:latin typeface="Poppins"/>
                <a:ea typeface="Poppins"/>
                <a:cs typeface="Poppins"/>
                <a:sym typeface="Poppins"/>
              </a:rPr>
              <a:t>APRĪKOJUMA NOMA</a:t>
            </a:r>
          </a:p>
        </p:txBody>
      </p:sp>
      <p:grpSp>
        <p:nvGrpSpPr>
          <p:cNvPr id="38" name="Group 38"/>
          <p:cNvGrpSpPr/>
          <p:nvPr/>
        </p:nvGrpSpPr>
        <p:grpSpPr>
          <a:xfrm>
            <a:off x="320882" y="2653599"/>
            <a:ext cx="4762500" cy="1428750"/>
            <a:chOff x="0" y="0"/>
            <a:chExt cx="1102165" cy="330650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102165" cy="330650"/>
            </a:xfrm>
            <a:custGeom>
              <a:avLst/>
              <a:gdLst/>
              <a:ahLst/>
              <a:cxnLst/>
              <a:rect l="l" t="t" r="r" b="b"/>
              <a:pathLst>
                <a:path w="1102165" h="330650">
                  <a:moveTo>
                    <a:pt x="52019" y="0"/>
                  </a:moveTo>
                  <a:lnTo>
                    <a:pt x="1050146" y="0"/>
                  </a:lnTo>
                  <a:cubicBezTo>
                    <a:pt x="1078875" y="0"/>
                    <a:pt x="1102165" y="23290"/>
                    <a:pt x="1102165" y="52019"/>
                  </a:cubicBezTo>
                  <a:lnTo>
                    <a:pt x="1102165" y="278630"/>
                  </a:lnTo>
                  <a:cubicBezTo>
                    <a:pt x="1102165" y="292427"/>
                    <a:pt x="1096684" y="305658"/>
                    <a:pt x="1086929" y="315413"/>
                  </a:cubicBezTo>
                  <a:cubicBezTo>
                    <a:pt x="1077173" y="325169"/>
                    <a:pt x="1063942" y="330650"/>
                    <a:pt x="1050146" y="330650"/>
                  </a:cubicBezTo>
                  <a:lnTo>
                    <a:pt x="52019" y="330650"/>
                  </a:lnTo>
                  <a:cubicBezTo>
                    <a:pt x="23290" y="330650"/>
                    <a:pt x="0" y="307360"/>
                    <a:pt x="0" y="278630"/>
                  </a:cubicBezTo>
                  <a:lnTo>
                    <a:pt x="0" y="52019"/>
                  </a:lnTo>
                  <a:cubicBezTo>
                    <a:pt x="0" y="23290"/>
                    <a:pt x="23290" y="0"/>
                    <a:pt x="52019" y="0"/>
                  </a:cubicBezTo>
                  <a:close/>
                </a:path>
              </a:pathLst>
            </a:custGeom>
            <a:solidFill>
              <a:srgbClr val="FFFFFF"/>
            </a:solidFill>
            <a:ln w="47625" cap="rnd">
              <a:solidFill>
                <a:srgbClr val="007A53"/>
              </a:solidFill>
              <a:prstDash val="solid"/>
              <a:round/>
            </a:ln>
          </p:spPr>
        </p:sp>
        <p:sp>
          <p:nvSpPr>
            <p:cNvPr id="40" name="TextBox 40"/>
            <p:cNvSpPr txBox="1"/>
            <p:nvPr/>
          </p:nvSpPr>
          <p:spPr>
            <a:xfrm>
              <a:off x="0" y="-38100"/>
              <a:ext cx="1102165" cy="3687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41" name="TextBox 41"/>
          <p:cNvSpPr txBox="1"/>
          <p:nvPr/>
        </p:nvSpPr>
        <p:spPr>
          <a:xfrm>
            <a:off x="1249379" y="3113974"/>
            <a:ext cx="2868811" cy="441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7A53"/>
                </a:solidFill>
                <a:latin typeface="Poppins"/>
                <a:ea typeface="Poppins"/>
                <a:cs typeface="Poppins"/>
                <a:sym typeface="Poppins"/>
              </a:rPr>
              <a:t>TELPU NOMA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061099" y="2653599"/>
            <a:ext cx="4762500" cy="1843346"/>
            <a:chOff x="0" y="0"/>
            <a:chExt cx="1102165" cy="42659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02165" cy="426598"/>
            </a:xfrm>
            <a:custGeom>
              <a:avLst/>
              <a:gdLst/>
              <a:ahLst/>
              <a:cxnLst/>
              <a:rect l="l" t="t" r="r" b="b"/>
              <a:pathLst>
                <a:path w="1102165" h="426598">
                  <a:moveTo>
                    <a:pt x="52019" y="0"/>
                  </a:moveTo>
                  <a:lnTo>
                    <a:pt x="1050146" y="0"/>
                  </a:lnTo>
                  <a:cubicBezTo>
                    <a:pt x="1078875" y="0"/>
                    <a:pt x="1102165" y="23290"/>
                    <a:pt x="1102165" y="52019"/>
                  </a:cubicBezTo>
                  <a:lnTo>
                    <a:pt x="1102165" y="374578"/>
                  </a:lnTo>
                  <a:cubicBezTo>
                    <a:pt x="1102165" y="388375"/>
                    <a:pt x="1096684" y="401606"/>
                    <a:pt x="1086929" y="411362"/>
                  </a:cubicBezTo>
                  <a:cubicBezTo>
                    <a:pt x="1077173" y="421117"/>
                    <a:pt x="1063942" y="426598"/>
                    <a:pt x="1050146" y="426598"/>
                  </a:cubicBezTo>
                  <a:lnTo>
                    <a:pt x="52019" y="426598"/>
                  </a:lnTo>
                  <a:cubicBezTo>
                    <a:pt x="23290" y="426598"/>
                    <a:pt x="0" y="403308"/>
                    <a:pt x="0" y="374578"/>
                  </a:cubicBezTo>
                  <a:lnTo>
                    <a:pt x="0" y="52019"/>
                  </a:lnTo>
                  <a:cubicBezTo>
                    <a:pt x="0" y="23290"/>
                    <a:pt x="23290" y="0"/>
                    <a:pt x="52019" y="0"/>
                  </a:cubicBezTo>
                  <a:close/>
                </a:path>
              </a:pathLst>
            </a:custGeom>
            <a:solidFill>
              <a:srgbClr val="FFFFFF"/>
            </a:solidFill>
            <a:ln w="47625" cap="rnd">
              <a:solidFill>
                <a:srgbClr val="007A53"/>
              </a:solidFill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102165" cy="4646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768318" y="2653599"/>
            <a:ext cx="4798855" cy="1843346"/>
            <a:chOff x="0" y="0"/>
            <a:chExt cx="1110579" cy="42659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10579" cy="426598"/>
            </a:xfrm>
            <a:custGeom>
              <a:avLst/>
              <a:gdLst/>
              <a:ahLst/>
              <a:cxnLst/>
              <a:rect l="l" t="t" r="r" b="b"/>
              <a:pathLst>
                <a:path w="1110579" h="426598">
                  <a:moveTo>
                    <a:pt x="51625" y="0"/>
                  </a:moveTo>
                  <a:lnTo>
                    <a:pt x="1058953" y="0"/>
                  </a:lnTo>
                  <a:cubicBezTo>
                    <a:pt x="1072645" y="0"/>
                    <a:pt x="1085776" y="5439"/>
                    <a:pt x="1095458" y="15121"/>
                  </a:cubicBezTo>
                  <a:cubicBezTo>
                    <a:pt x="1105139" y="24802"/>
                    <a:pt x="1110579" y="37933"/>
                    <a:pt x="1110579" y="51625"/>
                  </a:cubicBezTo>
                  <a:lnTo>
                    <a:pt x="1110579" y="374973"/>
                  </a:lnTo>
                  <a:cubicBezTo>
                    <a:pt x="1110579" y="388664"/>
                    <a:pt x="1105139" y="401795"/>
                    <a:pt x="1095458" y="411477"/>
                  </a:cubicBezTo>
                  <a:cubicBezTo>
                    <a:pt x="1085776" y="421159"/>
                    <a:pt x="1072645" y="426598"/>
                    <a:pt x="1058953" y="426598"/>
                  </a:cubicBezTo>
                  <a:lnTo>
                    <a:pt x="51625" y="426598"/>
                  </a:lnTo>
                  <a:cubicBezTo>
                    <a:pt x="37933" y="426598"/>
                    <a:pt x="24802" y="421159"/>
                    <a:pt x="15121" y="411477"/>
                  </a:cubicBezTo>
                  <a:cubicBezTo>
                    <a:pt x="5439" y="401795"/>
                    <a:pt x="0" y="388664"/>
                    <a:pt x="0" y="374973"/>
                  </a:cubicBezTo>
                  <a:lnTo>
                    <a:pt x="0" y="51625"/>
                  </a:lnTo>
                  <a:cubicBezTo>
                    <a:pt x="0" y="37933"/>
                    <a:pt x="5439" y="24802"/>
                    <a:pt x="15121" y="15121"/>
                  </a:cubicBezTo>
                  <a:cubicBezTo>
                    <a:pt x="24802" y="5439"/>
                    <a:pt x="37933" y="0"/>
                    <a:pt x="51625" y="0"/>
                  </a:cubicBezTo>
                  <a:close/>
                </a:path>
              </a:pathLst>
            </a:custGeom>
            <a:solidFill>
              <a:srgbClr val="FFFFFF"/>
            </a:solidFill>
            <a:ln w="47625" cap="rnd">
              <a:solidFill>
                <a:srgbClr val="007A53"/>
              </a:solidFill>
              <a:prstDash val="solid"/>
              <a:round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110579" cy="4646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320882" y="4929335"/>
            <a:ext cx="4762500" cy="1617905"/>
            <a:chOff x="0" y="0"/>
            <a:chExt cx="1102165" cy="37442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102165" cy="374425"/>
            </a:xfrm>
            <a:custGeom>
              <a:avLst/>
              <a:gdLst/>
              <a:ahLst/>
              <a:cxnLst/>
              <a:rect l="l" t="t" r="r" b="b"/>
              <a:pathLst>
                <a:path w="1102165" h="374425">
                  <a:moveTo>
                    <a:pt x="52019" y="0"/>
                  </a:moveTo>
                  <a:lnTo>
                    <a:pt x="1050146" y="0"/>
                  </a:lnTo>
                  <a:cubicBezTo>
                    <a:pt x="1078875" y="0"/>
                    <a:pt x="1102165" y="23290"/>
                    <a:pt x="1102165" y="52019"/>
                  </a:cubicBezTo>
                  <a:lnTo>
                    <a:pt x="1102165" y="322406"/>
                  </a:lnTo>
                  <a:cubicBezTo>
                    <a:pt x="1102165" y="336202"/>
                    <a:pt x="1096684" y="349433"/>
                    <a:pt x="1086929" y="359189"/>
                  </a:cubicBezTo>
                  <a:cubicBezTo>
                    <a:pt x="1077173" y="368944"/>
                    <a:pt x="1063942" y="374425"/>
                    <a:pt x="1050146" y="374425"/>
                  </a:cubicBezTo>
                  <a:lnTo>
                    <a:pt x="52019" y="374425"/>
                  </a:lnTo>
                  <a:cubicBezTo>
                    <a:pt x="23290" y="374425"/>
                    <a:pt x="0" y="351135"/>
                    <a:pt x="0" y="322406"/>
                  </a:cubicBezTo>
                  <a:lnTo>
                    <a:pt x="0" y="52019"/>
                  </a:lnTo>
                  <a:cubicBezTo>
                    <a:pt x="0" y="23290"/>
                    <a:pt x="23290" y="0"/>
                    <a:pt x="52019" y="0"/>
                  </a:cubicBezTo>
                  <a:close/>
                </a:path>
              </a:pathLst>
            </a:custGeom>
            <a:solidFill>
              <a:srgbClr val="FFFFFF"/>
            </a:solidFill>
            <a:ln w="47625" cap="rnd">
              <a:solidFill>
                <a:srgbClr val="007A53"/>
              </a:solidFill>
              <a:prstDash val="solid"/>
              <a:round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102165" cy="4125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10921" y="6953537"/>
            <a:ext cx="4762500" cy="2304763"/>
            <a:chOff x="0" y="0"/>
            <a:chExt cx="1102165" cy="53338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102165" cy="533381"/>
            </a:xfrm>
            <a:custGeom>
              <a:avLst/>
              <a:gdLst/>
              <a:ahLst/>
              <a:cxnLst/>
              <a:rect l="l" t="t" r="r" b="b"/>
              <a:pathLst>
                <a:path w="1102165" h="533381">
                  <a:moveTo>
                    <a:pt x="52019" y="0"/>
                  </a:moveTo>
                  <a:lnTo>
                    <a:pt x="1050146" y="0"/>
                  </a:lnTo>
                  <a:cubicBezTo>
                    <a:pt x="1078875" y="0"/>
                    <a:pt x="1102165" y="23290"/>
                    <a:pt x="1102165" y="52019"/>
                  </a:cubicBezTo>
                  <a:lnTo>
                    <a:pt x="1102165" y="481362"/>
                  </a:lnTo>
                  <a:cubicBezTo>
                    <a:pt x="1102165" y="495159"/>
                    <a:pt x="1096684" y="508390"/>
                    <a:pt x="1086929" y="518145"/>
                  </a:cubicBezTo>
                  <a:cubicBezTo>
                    <a:pt x="1077173" y="527901"/>
                    <a:pt x="1063942" y="533381"/>
                    <a:pt x="1050146" y="533381"/>
                  </a:cubicBezTo>
                  <a:lnTo>
                    <a:pt x="52019" y="533381"/>
                  </a:lnTo>
                  <a:cubicBezTo>
                    <a:pt x="23290" y="533381"/>
                    <a:pt x="0" y="510092"/>
                    <a:pt x="0" y="481362"/>
                  </a:cubicBezTo>
                  <a:lnTo>
                    <a:pt x="0" y="52019"/>
                  </a:lnTo>
                  <a:cubicBezTo>
                    <a:pt x="0" y="23290"/>
                    <a:pt x="23290" y="0"/>
                    <a:pt x="52019" y="0"/>
                  </a:cubicBezTo>
                  <a:close/>
                </a:path>
              </a:pathLst>
            </a:custGeom>
            <a:solidFill>
              <a:srgbClr val="FFFFFF"/>
            </a:solidFill>
            <a:ln w="47625" cap="rnd">
              <a:solidFill>
                <a:srgbClr val="007A53"/>
              </a:solidFill>
              <a:prstDash val="solid"/>
              <a:round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1102165" cy="5714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010921" y="4914252"/>
            <a:ext cx="4762500" cy="1632988"/>
            <a:chOff x="0" y="0"/>
            <a:chExt cx="1102165" cy="37791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102165" cy="377915"/>
            </a:xfrm>
            <a:custGeom>
              <a:avLst/>
              <a:gdLst/>
              <a:ahLst/>
              <a:cxnLst/>
              <a:rect l="l" t="t" r="r" b="b"/>
              <a:pathLst>
                <a:path w="1102165" h="377915">
                  <a:moveTo>
                    <a:pt x="52019" y="0"/>
                  </a:moveTo>
                  <a:lnTo>
                    <a:pt x="1050146" y="0"/>
                  </a:lnTo>
                  <a:cubicBezTo>
                    <a:pt x="1078875" y="0"/>
                    <a:pt x="1102165" y="23290"/>
                    <a:pt x="1102165" y="52019"/>
                  </a:cubicBezTo>
                  <a:lnTo>
                    <a:pt x="1102165" y="325896"/>
                  </a:lnTo>
                  <a:cubicBezTo>
                    <a:pt x="1102165" y="339693"/>
                    <a:pt x="1096684" y="352924"/>
                    <a:pt x="1086929" y="362679"/>
                  </a:cubicBezTo>
                  <a:cubicBezTo>
                    <a:pt x="1077173" y="372435"/>
                    <a:pt x="1063942" y="377915"/>
                    <a:pt x="1050146" y="377915"/>
                  </a:cubicBezTo>
                  <a:lnTo>
                    <a:pt x="52019" y="377915"/>
                  </a:lnTo>
                  <a:cubicBezTo>
                    <a:pt x="23290" y="377915"/>
                    <a:pt x="0" y="354626"/>
                    <a:pt x="0" y="325896"/>
                  </a:cubicBezTo>
                  <a:lnTo>
                    <a:pt x="0" y="52019"/>
                  </a:lnTo>
                  <a:cubicBezTo>
                    <a:pt x="0" y="23290"/>
                    <a:pt x="23290" y="0"/>
                    <a:pt x="52019" y="0"/>
                  </a:cubicBezTo>
                  <a:close/>
                </a:path>
              </a:pathLst>
            </a:custGeom>
            <a:solidFill>
              <a:srgbClr val="FFFFFF"/>
            </a:solidFill>
            <a:ln w="47625" cap="rnd">
              <a:solidFill>
                <a:srgbClr val="007A53"/>
              </a:solidFill>
              <a:prstDash val="solid"/>
              <a:round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1102165" cy="4160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786496" y="4934225"/>
            <a:ext cx="4762500" cy="1613015"/>
            <a:chOff x="0" y="0"/>
            <a:chExt cx="1102165" cy="37329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102165" cy="373293"/>
            </a:xfrm>
            <a:custGeom>
              <a:avLst/>
              <a:gdLst/>
              <a:ahLst/>
              <a:cxnLst/>
              <a:rect l="l" t="t" r="r" b="b"/>
              <a:pathLst>
                <a:path w="1102165" h="373293">
                  <a:moveTo>
                    <a:pt x="52019" y="0"/>
                  </a:moveTo>
                  <a:lnTo>
                    <a:pt x="1050146" y="0"/>
                  </a:lnTo>
                  <a:cubicBezTo>
                    <a:pt x="1078875" y="0"/>
                    <a:pt x="1102165" y="23290"/>
                    <a:pt x="1102165" y="52019"/>
                  </a:cubicBezTo>
                  <a:lnTo>
                    <a:pt x="1102165" y="321274"/>
                  </a:lnTo>
                  <a:cubicBezTo>
                    <a:pt x="1102165" y="335070"/>
                    <a:pt x="1096684" y="348302"/>
                    <a:pt x="1086929" y="358057"/>
                  </a:cubicBezTo>
                  <a:cubicBezTo>
                    <a:pt x="1077173" y="367813"/>
                    <a:pt x="1063942" y="373293"/>
                    <a:pt x="1050146" y="373293"/>
                  </a:cubicBezTo>
                  <a:lnTo>
                    <a:pt x="52019" y="373293"/>
                  </a:lnTo>
                  <a:cubicBezTo>
                    <a:pt x="23290" y="373293"/>
                    <a:pt x="0" y="350003"/>
                    <a:pt x="0" y="321274"/>
                  </a:cubicBezTo>
                  <a:lnTo>
                    <a:pt x="0" y="52019"/>
                  </a:lnTo>
                  <a:cubicBezTo>
                    <a:pt x="0" y="23290"/>
                    <a:pt x="23290" y="0"/>
                    <a:pt x="52019" y="0"/>
                  </a:cubicBezTo>
                  <a:close/>
                </a:path>
              </a:pathLst>
            </a:custGeom>
            <a:solidFill>
              <a:srgbClr val="FFFFFF"/>
            </a:solidFill>
            <a:ln w="47625" cap="rnd">
              <a:solidFill>
                <a:srgbClr val="007A53"/>
              </a:solidFill>
              <a:prstDash val="solid"/>
              <a:round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1102165" cy="4113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355624" y="6975865"/>
            <a:ext cx="4762500" cy="1428750"/>
            <a:chOff x="0" y="0"/>
            <a:chExt cx="1102165" cy="33065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102165" cy="330650"/>
            </a:xfrm>
            <a:custGeom>
              <a:avLst/>
              <a:gdLst/>
              <a:ahLst/>
              <a:cxnLst/>
              <a:rect l="l" t="t" r="r" b="b"/>
              <a:pathLst>
                <a:path w="1102165" h="330650">
                  <a:moveTo>
                    <a:pt x="52019" y="0"/>
                  </a:moveTo>
                  <a:lnTo>
                    <a:pt x="1050146" y="0"/>
                  </a:lnTo>
                  <a:cubicBezTo>
                    <a:pt x="1078875" y="0"/>
                    <a:pt x="1102165" y="23290"/>
                    <a:pt x="1102165" y="52019"/>
                  </a:cubicBezTo>
                  <a:lnTo>
                    <a:pt x="1102165" y="278630"/>
                  </a:lnTo>
                  <a:cubicBezTo>
                    <a:pt x="1102165" y="292427"/>
                    <a:pt x="1096684" y="305658"/>
                    <a:pt x="1086929" y="315413"/>
                  </a:cubicBezTo>
                  <a:cubicBezTo>
                    <a:pt x="1077173" y="325169"/>
                    <a:pt x="1063942" y="330650"/>
                    <a:pt x="1050146" y="330650"/>
                  </a:cubicBezTo>
                  <a:lnTo>
                    <a:pt x="52019" y="330650"/>
                  </a:lnTo>
                  <a:cubicBezTo>
                    <a:pt x="23290" y="330650"/>
                    <a:pt x="0" y="307360"/>
                    <a:pt x="0" y="278630"/>
                  </a:cubicBezTo>
                  <a:lnTo>
                    <a:pt x="0" y="52019"/>
                  </a:lnTo>
                  <a:cubicBezTo>
                    <a:pt x="0" y="23290"/>
                    <a:pt x="23290" y="0"/>
                    <a:pt x="52019" y="0"/>
                  </a:cubicBezTo>
                  <a:close/>
                </a:path>
              </a:pathLst>
            </a:custGeom>
            <a:solidFill>
              <a:srgbClr val="FFFFFF"/>
            </a:solidFill>
            <a:ln w="47625" cap="rnd">
              <a:solidFill>
                <a:srgbClr val="007A53"/>
              </a:solidFill>
              <a:prstDash val="solid"/>
              <a:round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1102165" cy="3687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1751820" y="6968620"/>
            <a:ext cx="4762500" cy="1428750"/>
            <a:chOff x="0" y="0"/>
            <a:chExt cx="1102165" cy="33065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102165" cy="330650"/>
            </a:xfrm>
            <a:custGeom>
              <a:avLst/>
              <a:gdLst/>
              <a:ahLst/>
              <a:cxnLst/>
              <a:rect l="l" t="t" r="r" b="b"/>
              <a:pathLst>
                <a:path w="1102165" h="330650">
                  <a:moveTo>
                    <a:pt x="52019" y="0"/>
                  </a:moveTo>
                  <a:lnTo>
                    <a:pt x="1050146" y="0"/>
                  </a:lnTo>
                  <a:cubicBezTo>
                    <a:pt x="1078875" y="0"/>
                    <a:pt x="1102165" y="23290"/>
                    <a:pt x="1102165" y="52019"/>
                  </a:cubicBezTo>
                  <a:lnTo>
                    <a:pt x="1102165" y="278630"/>
                  </a:lnTo>
                  <a:cubicBezTo>
                    <a:pt x="1102165" y="292427"/>
                    <a:pt x="1096684" y="305658"/>
                    <a:pt x="1086929" y="315413"/>
                  </a:cubicBezTo>
                  <a:cubicBezTo>
                    <a:pt x="1077173" y="325169"/>
                    <a:pt x="1063942" y="330650"/>
                    <a:pt x="1050146" y="330650"/>
                  </a:cubicBezTo>
                  <a:lnTo>
                    <a:pt x="52019" y="330650"/>
                  </a:lnTo>
                  <a:cubicBezTo>
                    <a:pt x="23290" y="330650"/>
                    <a:pt x="0" y="307360"/>
                    <a:pt x="0" y="278630"/>
                  </a:cubicBezTo>
                  <a:lnTo>
                    <a:pt x="0" y="52019"/>
                  </a:lnTo>
                  <a:cubicBezTo>
                    <a:pt x="0" y="23290"/>
                    <a:pt x="23290" y="0"/>
                    <a:pt x="52019" y="0"/>
                  </a:cubicBezTo>
                  <a:close/>
                </a:path>
              </a:pathLst>
            </a:custGeom>
            <a:solidFill>
              <a:srgbClr val="FFFFFF"/>
            </a:solidFill>
            <a:ln w="47625" cap="rnd">
              <a:solidFill>
                <a:srgbClr val="007A53"/>
              </a:solidFill>
              <a:prstDash val="solid"/>
              <a:round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0" y="-38100"/>
              <a:ext cx="1102165" cy="3687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781622" y="7209920"/>
            <a:ext cx="4020258" cy="879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7A53"/>
                </a:solidFill>
                <a:latin typeface="Poppins"/>
                <a:ea typeface="Poppins"/>
                <a:cs typeface="Poppins"/>
                <a:sym typeface="Poppins"/>
              </a:rPr>
              <a:t>NEKUSTAMĀ ĪPAŠUMA IEGĀDEI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6415494" y="2847536"/>
            <a:ext cx="4053710" cy="1317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7A53"/>
                </a:solidFill>
                <a:latin typeface="Poppins"/>
                <a:ea typeface="Poppins"/>
                <a:cs typeface="Poppins"/>
                <a:sym typeface="Poppins"/>
              </a:rPr>
              <a:t>RELIĢISKIEM, POLITISKIEM VAI MILITĀRIEM PASĀKUMIEM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2159069" y="5077970"/>
            <a:ext cx="4053710" cy="1317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7A53"/>
                </a:solidFill>
                <a:latin typeface="Poppins"/>
                <a:ea typeface="Poppins"/>
                <a:cs typeface="Poppins"/>
                <a:sym typeface="Poppins"/>
              </a:rPr>
              <a:t>INICIATĪVĀM, KURĀS NAV PAREDZĒTS NVO PAŠU FINANSĒJUMS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2282285" y="2664047"/>
            <a:ext cx="3701571" cy="175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7A53"/>
                </a:solidFill>
                <a:latin typeface="Poppins"/>
                <a:ea typeface="Poppins"/>
                <a:cs typeface="Poppins"/>
                <a:sym typeface="Poppins"/>
              </a:rPr>
              <a:t>REPREZENTĀCIJAS IZDEVUMIEM, IZŅEMOT REPR.IZDEV.AR TUKUMA NOVADA LOGO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2040283" y="7371292"/>
            <a:ext cx="4291281" cy="441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7A53"/>
                </a:solidFill>
                <a:latin typeface="Poppins"/>
                <a:ea typeface="Poppins"/>
                <a:cs typeface="Poppins"/>
                <a:sym typeface="Poppins"/>
              </a:rPr>
              <a:t>PEĻŅAS GŪŠANAI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518152" y="5046137"/>
            <a:ext cx="4229761" cy="1317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7A53"/>
                </a:solidFill>
                <a:latin typeface="Poppins"/>
                <a:ea typeface="Poppins"/>
                <a:cs typeface="Poppins"/>
                <a:sym typeface="Poppins"/>
              </a:rPr>
              <a:t>TŪRISMA, IZKLAIDES BRAUCIENIEM (EKSKURSIJĀM)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6061099" y="6975619"/>
            <a:ext cx="4762500" cy="2193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7A53"/>
                </a:solidFill>
                <a:latin typeface="Poppins"/>
                <a:ea typeface="Poppins"/>
                <a:cs typeface="Poppins"/>
                <a:sym typeface="Poppins"/>
              </a:rPr>
              <a:t>KANCELEJAS UN SAIMNIECISKAJIEM IZDEVUMIEM, IZŅEMOT, IZDEV. KONKRĒTAS INICIATĪVAS NODROŠINĀŠANAI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-3408801" y="683584"/>
            <a:ext cx="20825985" cy="1397228"/>
            <a:chOff x="0" y="0"/>
            <a:chExt cx="5485033" cy="367994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5485033" cy="367994"/>
            </a:xfrm>
            <a:custGeom>
              <a:avLst/>
              <a:gdLst/>
              <a:ahLst/>
              <a:cxnLst/>
              <a:rect l="l" t="t" r="r" b="b"/>
              <a:pathLst>
                <a:path w="5485033" h="367994">
                  <a:moveTo>
                    <a:pt x="22305" y="0"/>
                  </a:moveTo>
                  <a:lnTo>
                    <a:pt x="5462729" y="0"/>
                  </a:lnTo>
                  <a:cubicBezTo>
                    <a:pt x="5468644" y="0"/>
                    <a:pt x="5474317" y="2350"/>
                    <a:pt x="5478500" y="6533"/>
                  </a:cubicBezTo>
                  <a:cubicBezTo>
                    <a:pt x="5482683" y="10716"/>
                    <a:pt x="5485033" y="16389"/>
                    <a:pt x="5485033" y="22305"/>
                  </a:cubicBezTo>
                  <a:lnTo>
                    <a:pt x="5485033" y="345690"/>
                  </a:lnTo>
                  <a:cubicBezTo>
                    <a:pt x="5485033" y="351605"/>
                    <a:pt x="5482683" y="357278"/>
                    <a:pt x="5478500" y="361461"/>
                  </a:cubicBezTo>
                  <a:cubicBezTo>
                    <a:pt x="5474317" y="365644"/>
                    <a:pt x="5468644" y="367994"/>
                    <a:pt x="5462729" y="367994"/>
                  </a:cubicBezTo>
                  <a:lnTo>
                    <a:pt x="22305" y="367994"/>
                  </a:lnTo>
                  <a:cubicBezTo>
                    <a:pt x="16389" y="367994"/>
                    <a:pt x="10716" y="365644"/>
                    <a:pt x="6533" y="361461"/>
                  </a:cubicBezTo>
                  <a:cubicBezTo>
                    <a:pt x="2350" y="357278"/>
                    <a:pt x="0" y="351605"/>
                    <a:pt x="0" y="345690"/>
                  </a:cubicBezTo>
                  <a:lnTo>
                    <a:pt x="0" y="22305"/>
                  </a:lnTo>
                  <a:cubicBezTo>
                    <a:pt x="0" y="16389"/>
                    <a:pt x="2350" y="10716"/>
                    <a:pt x="6533" y="6533"/>
                  </a:cubicBezTo>
                  <a:cubicBezTo>
                    <a:pt x="10716" y="2350"/>
                    <a:pt x="16389" y="0"/>
                    <a:pt x="22305" y="0"/>
                  </a:cubicBezTo>
                  <a:close/>
                </a:path>
              </a:pathLst>
            </a:custGeom>
            <a:solidFill>
              <a:srgbClr val="007A53"/>
            </a:solidFill>
            <a:ln cap="rnd">
              <a:noFill/>
              <a:prstDash val="solid"/>
              <a:round/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0" y="-38100"/>
              <a:ext cx="5485033" cy="4060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512756" y="1027109"/>
            <a:ext cx="11511282" cy="8721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44"/>
              </a:lnSpc>
            </a:pPr>
            <a:r>
              <a:rPr lang="en-US" sz="6822" b="1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FINANSĒJUMU NEPIEŠĶIR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832799" y="5252166"/>
            <a:ext cx="2868811" cy="879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7A53"/>
                </a:solidFill>
                <a:latin typeface="Poppins"/>
                <a:ea typeface="Poppins"/>
                <a:cs typeface="Poppins"/>
                <a:sym typeface="Poppins"/>
              </a:rPr>
              <a:t>KOMUNĀLAJIEM MAKSĀJUMIEM</a:t>
            </a:r>
          </a:p>
        </p:txBody>
      </p:sp>
      <p:grpSp>
        <p:nvGrpSpPr>
          <p:cNvPr id="38" name="Group 38"/>
          <p:cNvGrpSpPr/>
          <p:nvPr/>
        </p:nvGrpSpPr>
        <p:grpSpPr>
          <a:xfrm>
            <a:off x="355624" y="2653599"/>
            <a:ext cx="4762500" cy="1843346"/>
            <a:chOff x="0" y="0"/>
            <a:chExt cx="1102165" cy="426598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102165" cy="426598"/>
            </a:xfrm>
            <a:custGeom>
              <a:avLst/>
              <a:gdLst/>
              <a:ahLst/>
              <a:cxnLst/>
              <a:rect l="l" t="t" r="r" b="b"/>
              <a:pathLst>
                <a:path w="1102165" h="426598">
                  <a:moveTo>
                    <a:pt x="52019" y="0"/>
                  </a:moveTo>
                  <a:lnTo>
                    <a:pt x="1050146" y="0"/>
                  </a:lnTo>
                  <a:cubicBezTo>
                    <a:pt x="1078875" y="0"/>
                    <a:pt x="1102165" y="23290"/>
                    <a:pt x="1102165" y="52019"/>
                  </a:cubicBezTo>
                  <a:lnTo>
                    <a:pt x="1102165" y="374578"/>
                  </a:lnTo>
                  <a:cubicBezTo>
                    <a:pt x="1102165" y="388375"/>
                    <a:pt x="1096684" y="401606"/>
                    <a:pt x="1086929" y="411362"/>
                  </a:cubicBezTo>
                  <a:cubicBezTo>
                    <a:pt x="1077173" y="421117"/>
                    <a:pt x="1063942" y="426598"/>
                    <a:pt x="1050146" y="426598"/>
                  </a:cubicBezTo>
                  <a:lnTo>
                    <a:pt x="52019" y="426598"/>
                  </a:lnTo>
                  <a:cubicBezTo>
                    <a:pt x="23290" y="426598"/>
                    <a:pt x="0" y="403308"/>
                    <a:pt x="0" y="374578"/>
                  </a:cubicBezTo>
                  <a:lnTo>
                    <a:pt x="0" y="52019"/>
                  </a:lnTo>
                  <a:cubicBezTo>
                    <a:pt x="0" y="23290"/>
                    <a:pt x="23290" y="0"/>
                    <a:pt x="52019" y="0"/>
                  </a:cubicBezTo>
                  <a:close/>
                </a:path>
              </a:pathLst>
            </a:custGeom>
            <a:solidFill>
              <a:srgbClr val="FFFFFF"/>
            </a:solidFill>
            <a:ln w="47625" cap="rnd">
              <a:solidFill>
                <a:srgbClr val="007A53"/>
              </a:solidFill>
              <a:prstDash val="solid"/>
              <a:round/>
            </a:ln>
          </p:spPr>
        </p:sp>
        <p:sp>
          <p:nvSpPr>
            <p:cNvPr id="40" name="TextBox 40"/>
            <p:cNvSpPr txBox="1"/>
            <p:nvPr/>
          </p:nvSpPr>
          <p:spPr>
            <a:xfrm>
              <a:off x="0" y="-38100"/>
              <a:ext cx="1102165" cy="4646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41" name="TextBox 41"/>
          <p:cNvSpPr txBox="1"/>
          <p:nvPr/>
        </p:nvSpPr>
        <p:spPr>
          <a:xfrm>
            <a:off x="355624" y="3011635"/>
            <a:ext cx="4872255" cy="879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7A53"/>
                </a:solidFill>
                <a:latin typeface="Poppins"/>
                <a:ea typeface="Poppins"/>
                <a:cs typeface="Poppins"/>
                <a:sym typeface="Poppins"/>
              </a:rPr>
              <a:t>NVO ADMINISTRĀCJAS UN DARBINIEKU ATALGOJUMAM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312108" y="-2319443"/>
            <a:ext cx="22750509" cy="13648701"/>
            <a:chOff x="0" y="0"/>
            <a:chExt cx="5991904" cy="35947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91904" cy="3594720"/>
            </a:xfrm>
            <a:custGeom>
              <a:avLst/>
              <a:gdLst/>
              <a:ahLst/>
              <a:cxnLst/>
              <a:rect l="l" t="t" r="r" b="b"/>
              <a:pathLst>
                <a:path w="5991904" h="3594720">
                  <a:moveTo>
                    <a:pt x="0" y="0"/>
                  </a:moveTo>
                  <a:lnTo>
                    <a:pt x="5991904" y="0"/>
                  </a:lnTo>
                  <a:lnTo>
                    <a:pt x="5991904" y="3594720"/>
                  </a:lnTo>
                  <a:lnTo>
                    <a:pt x="0" y="3594720"/>
                  </a:lnTo>
                  <a:close/>
                </a:path>
              </a:pathLst>
            </a:custGeom>
            <a:solidFill>
              <a:srgbClr val="D9D9D9">
                <a:alpha val="26667"/>
              </a:srgbClr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5991904" cy="36328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2213115" y="6016485"/>
            <a:ext cx="3241815" cy="3241815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694D">
                <a:alpha val="66667"/>
              </a:srgbClr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7347873" y="4779215"/>
            <a:ext cx="1880254" cy="1880254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ACDCF">
                <a:alpha val="62745"/>
              </a:srgb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>
            <a:off x="-4192803" y="-145560"/>
            <a:ext cx="13606482" cy="7653647"/>
            <a:chOff x="0" y="0"/>
            <a:chExt cx="6089457" cy="342532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089457" cy="3425320"/>
            </a:xfrm>
            <a:custGeom>
              <a:avLst/>
              <a:gdLst/>
              <a:ahLst/>
              <a:cxnLst/>
              <a:rect l="l" t="t" r="r" b="b"/>
              <a:pathLst>
                <a:path w="6089457" h="3425320">
                  <a:moveTo>
                    <a:pt x="0" y="3425320"/>
                  </a:moveTo>
                  <a:lnTo>
                    <a:pt x="0" y="0"/>
                  </a:lnTo>
                  <a:lnTo>
                    <a:pt x="6089457" y="0"/>
                  </a:lnTo>
                  <a:cubicBezTo>
                    <a:pt x="4059638" y="1141773"/>
                    <a:pt x="2029819" y="2283546"/>
                    <a:pt x="0" y="3425320"/>
                  </a:cubicBezTo>
                  <a:close/>
                </a:path>
              </a:pathLst>
            </a:custGeom>
            <a:solidFill>
              <a:srgbClr val="F9D549"/>
            </a:solidFill>
          </p:spPr>
        </p:sp>
        <p:sp>
          <p:nvSpPr>
            <p:cNvPr id="13" name="Freeform 13"/>
            <p:cNvSpPr/>
            <p:nvPr/>
          </p:nvSpPr>
          <p:spPr>
            <a:xfrm>
              <a:off x="0" y="0"/>
              <a:ext cx="6089457" cy="3425320"/>
            </a:xfrm>
            <a:custGeom>
              <a:avLst/>
              <a:gdLst/>
              <a:ahLst/>
              <a:cxnLst/>
              <a:rect l="l" t="t" r="r" b="b"/>
              <a:pathLst>
                <a:path w="6089457" h="3425320">
                  <a:moveTo>
                    <a:pt x="0" y="3425320"/>
                  </a:moveTo>
                  <a:lnTo>
                    <a:pt x="0" y="0"/>
                  </a:lnTo>
                  <a:lnTo>
                    <a:pt x="6089457" y="0"/>
                  </a:lnTo>
                  <a:cubicBezTo>
                    <a:pt x="4059638" y="1141773"/>
                    <a:pt x="2029819" y="2283546"/>
                    <a:pt x="0" y="3425320"/>
                  </a:cubicBezTo>
                  <a:close/>
                </a:path>
              </a:pathLst>
            </a:custGeom>
            <a:blipFill>
              <a:blip r:embed="rId2"/>
              <a:stretch>
                <a:fillRect t="-9111" b="-9111"/>
              </a:stretch>
            </a:blipFill>
          </p:spPr>
        </p:sp>
      </p:grpSp>
      <p:grpSp>
        <p:nvGrpSpPr>
          <p:cNvPr id="14" name="Group 14"/>
          <p:cNvGrpSpPr/>
          <p:nvPr/>
        </p:nvGrpSpPr>
        <p:grpSpPr>
          <a:xfrm rot="-1660488">
            <a:off x="-4233206" y="5189176"/>
            <a:ext cx="8282376" cy="404757"/>
            <a:chOff x="0" y="0"/>
            <a:chExt cx="2181367" cy="10660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181366" cy="106603"/>
            </a:xfrm>
            <a:custGeom>
              <a:avLst/>
              <a:gdLst/>
              <a:ahLst/>
              <a:cxnLst/>
              <a:rect l="l" t="t" r="r" b="b"/>
              <a:pathLst>
                <a:path w="2181366" h="106603">
                  <a:moveTo>
                    <a:pt x="0" y="0"/>
                  </a:moveTo>
                  <a:lnTo>
                    <a:pt x="2181366" y="0"/>
                  </a:lnTo>
                  <a:lnTo>
                    <a:pt x="2181366" y="106603"/>
                  </a:lnTo>
                  <a:lnTo>
                    <a:pt x="0" y="106603"/>
                  </a:lnTo>
                  <a:close/>
                </a:path>
              </a:pathLst>
            </a:custGeom>
            <a:solidFill>
              <a:srgbClr val="007A53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19050"/>
              <a:ext cx="2181367" cy="1256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 rot="-1747322">
            <a:off x="3921959" y="1003562"/>
            <a:ext cx="8282376" cy="111180"/>
            <a:chOff x="0" y="0"/>
            <a:chExt cx="2181367" cy="2928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181366" cy="29282"/>
            </a:xfrm>
            <a:custGeom>
              <a:avLst/>
              <a:gdLst/>
              <a:ahLst/>
              <a:cxnLst/>
              <a:rect l="l" t="t" r="r" b="b"/>
              <a:pathLst>
                <a:path w="2181366" h="29282">
                  <a:moveTo>
                    <a:pt x="0" y="0"/>
                  </a:moveTo>
                  <a:lnTo>
                    <a:pt x="2181366" y="0"/>
                  </a:lnTo>
                  <a:lnTo>
                    <a:pt x="2181366" y="29282"/>
                  </a:lnTo>
                  <a:lnTo>
                    <a:pt x="0" y="29282"/>
                  </a:lnTo>
                  <a:close/>
                </a:path>
              </a:pathLst>
            </a:custGeom>
            <a:solidFill>
              <a:srgbClr val="007A53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19050"/>
              <a:ext cx="2181367" cy="483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aphicFrame>
        <p:nvGraphicFramePr>
          <p:cNvPr id="20" name="Table 20"/>
          <p:cNvGraphicFramePr>
            <a:graphicFrameLocks noGrp="1"/>
          </p:cNvGraphicFramePr>
          <p:nvPr/>
        </p:nvGraphicFramePr>
        <p:xfrm>
          <a:off x="7697730" y="3291918"/>
          <a:ext cx="9100244" cy="1212990"/>
        </p:xfrm>
        <a:graphic>
          <a:graphicData uri="http://schemas.openxmlformats.org/drawingml/2006/table">
            <a:tbl>
              <a:tblPr/>
              <a:tblGrid>
                <a:gridCol w="91002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212990">
                <a:tc>
                  <a:txBody>
                    <a:bodyPr/>
                    <a:lstStyle/>
                    <a:p>
                      <a:pPr algn="l">
                        <a:lnSpc>
                          <a:spcPts val="335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1" name="Table 21"/>
          <p:cNvGraphicFramePr>
            <a:graphicFrameLocks noGrp="1"/>
          </p:cNvGraphicFramePr>
          <p:nvPr/>
        </p:nvGraphicFramePr>
        <p:xfrm>
          <a:off x="4658260" y="3288943"/>
          <a:ext cx="1652312" cy="1214858"/>
        </p:xfrm>
        <a:graphic>
          <a:graphicData uri="http://schemas.openxmlformats.org/drawingml/2006/table">
            <a:tbl>
              <a:tblPr/>
              <a:tblGrid>
                <a:gridCol w="16523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214858">
                <a:tc>
                  <a:txBody>
                    <a:bodyPr/>
                    <a:lstStyle/>
                    <a:p>
                      <a:pPr algn="ctr">
                        <a:lnSpc>
                          <a:spcPts val="518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A5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2" name="Table 22"/>
          <p:cNvGraphicFramePr>
            <a:graphicFrameLocks noGrp="1"/>
          </p:cNvGraphicFramePr>
          <p:nvPr/>
        </p:nvGraphicFramePr>
        <p:xfrm>
          <a:off x="7697730" y="6106602"/>
          <a:ext cx="9100244" cy="1153835"/>
        </p:xfrm>
        <a:graphic>
          <a:graphicData uri="http://schemas.openxmlformats.org/drawingml/2006/table">
            <a:tbl>
              <a:tblPr/>
              <a:tblGrid>
                <a:gridCol w="91002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53835">
                <a:tc>
                  <a:txBody>
                    <a:bodyPr/>
                    <a:lstStyle/>
                    <a:p>
                      <a:pPr algn="l">
                        <a:lnSpc>
                          <a:spcPts val="335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3" name="Table 23"/>
          <p:cNvGraphicFramePr>
            <a:graphicFrameLocks noGrp="1"/>
          </p:cNvGraphicFramePr>
          <p:nvPr/>
        </p:nvGraphicFramePr>
        <p:xfrm>
          <a:off x="7697730" y="4688687"/>
          <a:ext cx="9100244" cy="1261456"/>
        </p:xfrm>
        <a:graphic>
          <a:graphicData uri="http://schemas.openxmlformats.org/drawingml/2006/table">
            <a:tbl>
              <a:tblPr/>
              <a:tblGrid>
                <a:gridCol w="91002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261456">
                <a:tc>
                  <a:txBody>
                    <a:bodyPr/>
                    <a:lstStyle/>
                    <a:p>
                      <a:pPr algn="l">
                        <a:lnSpc>
                          <a:spcPts val="335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4" name="Table 24"/>
          <p:cNvGraphicFramePr>
            <a:graphicFrameLocks noGrp="1"/>
          </p:cNvGraphicFramePr>
          <p:nvPr/>
        </p:nvGraphicFramePr>
        <p:xfrm>
          <a:off x="4700223" y="4688687"/>
          <a:ext cx="1652312" cy="2571750"/>
        </p:xfrm>
        <a:graphic>
          <a:graphicData uri="http://schemas.openxmlformats.org/drawingml/2006/table">
            <a:tbl>
              <a:tblPr/>
              <a:tblGrid>
                <a:gridCol w="16523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285875">
                <a:tc>
                  <a:txBody>
                    <a:bodyPr/>
                    <a:lstStyle/>
                    <a:p>
                      <a:pPr algn="ctr">
                        <a:lnSpc>
                          <a:spcPts val="5180"/>
                        </a:lnSpc>
                        <a:defRPr/>
                      </a:pPr>
                      <a:r>
                        <a:rPr lang="en-US" sz="3700" b="1">
                          <a:solidFill>
                            <a:srgbClr val="FFFFFF"/>
                          </a:solidFill>
                          <a:latin typeface="Inter Bold"/>
                          <a:ea typeface="Inter Bold"/>
                          <a:cs typeface="Inter Bold"/>
                          <a:sym typeface="Inter Bold"/>
                        </a:rPr>
                        <a:t>24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A5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85875">
                <a:tc>
                  <a:txBody>
                    <a:bodyPr/>
                    <a:lstStyle/>
                    <a:p>
                      <a:pPr algn="ctr">
                        <a:lnSpc>
                          <a:spcPts val="5180"/>
                        </a:lnSpc>
                        <a:defRPr/>
                      </a:pPr>
                      <a:r>
                        <a:rPr lang="en-US" sz="3700" b="1">
                          <a:solidFill>
                            <a:srgbClr val="FFFFFF"/>
                          </a:solidFill>
                          <a:latin typeface="Inter Bold"/>
                          <a:ea typeface="Inter Bold"/>
                          <a:cs typeface="Inter Bold"/>
                          <a:sym typeface="Inter Bold"/>
                        </a:rPr>
                        <a:t>15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A5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5" name="Table 25"/>
          <p:cNvGraphicFramePr>
            <a:graphicFrameLocks noGrp="1"/>
          </p:cNvGraphicFramePr>
          <p:nvPr/>
        </p:nvGraphicFramePr>
        <p:xfrm>
          <a:off x="4700223" y="7494166"/>
          <a:ext cx="1652312" cy="1657795"/>
        </p:xfrm>
        <a:graphic>
          <a:graphicData uri="http://schemas.openxmlformats.org/drawingml/2006/table">
            <a:tbl>
              <a:tblPr/>
              <a:tblGrid>
                <a:gridCol w="16523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214858">
                <a:tc>
                  <a:txBody>
                    <a:bodyPr/>
                    <a:lstStyle/>
                    <a:p>
                      <a:pPr algn="ctr">
                        <a:lnSpc>
                          <a:spcPts val="5180"/>
                        </a:lnSpc>
                        <a:defRPr/>
                      </a:pPr>
                      <a:r>
                        <a:rPr lang="en-US" sz="3700" b="1">
                          <a:solidFill>
                            <a:srgbClr val="FFFFFF"/>
                          </a:solidFill>
                          <a:latin typeface="Inter Bold"/>
                          <a:ea typeface="Inter Bold"/>
                          <a:cs typeface="Inter Bold"/>
                          <a:sym typeface="Inter Bold"/>
                        </a:rPr>
                        <a:t>21-24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A5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6" name="Table 26"/>
          <p:cNvGraphicFramePr>
            <a:graphicFrameLocks noGrp="1"/>
          </p:cNvGraphicFramePr>
          <p:nvPr/>
        </p:nvGraphicFramePr>
        <p:xfrm>
          <a:off x="4700223" y="8947149"/>
          <a:ext cx="1652312" cy="1214858"/>
        </p:xfrm>
        <a:graphic>
          <a:graphicData uri="http://schemas.openxmlformats.org/drawingml/2006/table">
            <a:tbl>
              <a:tblPr/>
              <a:tblGrid>
                <a:gridCol w="16523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214858">
                <a:tc>
                  <a:txBody>
                    <a:bodyPr/>
                    <a:lstStyle/>
                    <a:p>
                      <a:pPr algn="ctr">
                        <a:lnSpc>
                          <a:spcPts val="518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A5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7" name="Table 27"/>
          <p:cNvGraphicFramePr>
            <a:graphicFrameLocks noGrp="1"/>
          </p:cNvGraphicFramePr>
          <p:nvPr/>
        </p:nvGraphicFramePr>
        <p:xfrm>
          <a:off x="7697730" y="7508087"/>
          <a:ext cx="9081207" cy="1261456"/>
        </p:xfrm>
        <a:graphic>
          <a:graphicData uri="http://schemas.openxmlformats.org/drawingml/2006/table">
            <a:tbl>
              <a:tblPr/>
              <a:tblGrid>
                <a:gridCol w="90812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261456">
                <a:tc>
                  <a:txBody>
                    <a:bodyPr/>
                    <a:lstStyle/>
                    <a:p>
                      <a:pPr algn="l">
                        <a:lnSpc>
                          <a:spcPts val="335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8" name="Table 28"/>
          <p:cNvGraphicFramePr>
            <a:graphicFrameLocks noGrp="1"/>
          </p:cNvGraphicFramePr>
          <p:nvPr/>
        </p:nvGraphicFramePr>
        <p:xfrm>
          <a:off x="7697730" y="8947149"/>
          <a:ext cx="9100244" cy="1214858"/>
        </p:xfrm>
        <a:graphic>
          <a:graphicData uri="http://schemas.openxmlformats.org/drawingml/2006/table">
            <a:tbl>
              <a:tblPr/>
              <a:tblGrid>
                <a:gridCol w="91002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214858">
                <a:tc>
                  <a:txBody>
                    <a:bodyPr/>
                    <a:lstStyle/>
                    <a:p>
                      <a:pPr algn="l">
                        <a:lnSpc>
                          <a:spcPts val="335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9" name="Freeform 29"/>
          <p:cNvSpPr/>
          <p:nvPr/>
        </p:nvSpPr>
        <p:spPr>
          <a:xfrm>
            <a:off x="5389015" y="3452168"/>
            <a:ext cx="1122922" cy="1052740"/>
          </a:xfrm>
          <a:custGeom>
            <a:avLst/>
            <a:gdLst/>
            <a:ahLst/>
            <a:cxnLst/>
            <a:rect l="l" t="t" r="r" b="b"/>
            <a:pathLst>
              <a:path w="1122922" h="1052740">
                <a:moveTo>
                  <a:pt x="0" y="0"/>
                </a:moveTo>
                <a:lnTo>
                  <a:pt x="1122922" y="0"/>
                </a:lnTo>
                <a:lnTo>
                  <a:pt x="1122922" y="1052740"/>
                </a:lnTo>
                <a:lnTo>
                  <a:pt x="0" y="10527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0" name="Freeform 30"/>
          <p:cNvSpPr/>
          <p:nvPr/>
        </p:nvSpPr>
        <p:spPr>
          <a:xfrm>
            <a:off x="5209290" y="9140169"/>
            <a:ext cx="1482372" cy="844952"/>
          </a:xfrm>
          <a:custGeom>
            <a:avLst/>
            <a:gdLst/>
            <a:ahLst/>
            <a:cxnLst/>
            <a:rect l="l" t="t" r="r" b="b"/>
            <a:pathLst>
              <a:path w="1482372" h="844952">
                <a:moveTo>
                  <a:pt x="0" y="0"/>
                </a:moveTo>
                <a:lnTo>
                  <a:pt x="1482372" y="0"/>
                </a:lnTo>
                <a:lnTo>
                  <a:pt x="1482372" y="844952"/>
                </a:lnTo>
                <a:lnTo>
                  <a:pt x="0" y="84495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1" name="TextBox 31"/>
          <p:cNvSpPr txBox="1"/>
          <p:nvPr/>
        </p:nvSpPr>
        <p:spPr>
          <a:xfrm>
            <a:off x="7885814" y="1399393"/>
            <a:ext cx="9081207" cy="6690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4"/>
              </a:lnSpc>
            </a:pPr>
            <a:r>
              <a:rPr lang="en-US" sz="5084" b="1" spc="177">
                <a:solidFill>
                  <a:srgbClr val="007A53"/>
                </a:solidFill>
                <a:latin typeface="Garet Bold"/>
                <a:ea typeface="Garet Bold"/>
                <a:cs typeface="Garet Bold"/>
                <a:sym typeface="Garet Bold"/>
              </a:rPr>
              <a:t>VĒRTĒŠANA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510504" y="9661906"/>
            <a:ext cx="3555483" cy="323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59"/>
              </a:lnSpc>
              <a:spcBef>
                <a:spcPct val="0"/>
              </a:spcBef>
            </a:pPr>
            <a:r>
              <a:rPr lang="en-US" sz="1899" b="1">
                <a:solidFill>
                  <a:srgbClr val="007A5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www.tukums.lv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885814" y="3473678"/>
            <a:ext cx="8052765" cy="1198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20"/>
              </a:lnSpc>
            </a:pPr>
            <a:r>
              <a:rPr lang="en-US" sz="2300">
                <a:solidFill>
                  <a:srgbClr val="007A53"/>
                </a:solidFill>
                <a:latin typeface="Poppins"/>
                <a:ea typeface="Poppins"/>
                <a:cs typeface="Poppins"/>
                <a:sym typeface="Poppins"/>
              </a:rPr>
              <a:t>Pieteikumus vērtē Komisija darbam ar sabiedriskajām organizācijām pēc vērtēšanas kritērijiem</a:t>
            </a:r>
          </a:p>
          <a:p>
            <a:pPr algn="l">
              <a:lnSpc>
                <a:spcPts val="3220"/>
              </a:lnSpc>
              <a:spcBef>
                <a:spcPct val="0"/>
              </a:spcBef>
            </a:pPr>
            <a:endParaRPr lang="en-US" sz="2300">
              <a:solidFill>
                <a:srgbClr val="007A5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4" name="TextBox 34"/>
          <p:cNvSpPr txBox="1"/>
          <p:nvPr/>
        </p:nvSpPr>
        <p:spPr>
          <a:xfrm>
            <a:off x="7885814" y="6455518"/>
            <a:ext cx="7705538" cy="3988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15"/>
              </a:lnSpc>
            </a:pPr>
            <a:r>
              <a:rPr lang="en-US" sz="2297">
                <a:solidFill>
                  <a:srgbClr val="007A53"/>
                </a:solidFill>
                <a:latin typeface="Poppins"/>
                <a:ea typeface="Poppins"/>
                <a:cs typeface="Poppins"/>
                <a:sym typeface="Poppins"/>
              </a:rPr>
              <a:t>minimālais punktu skaits, kas jāiegūst 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852139" y="5050524"/>
            <a:ext cx="8393704" cy="3988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15"/>
              </a:lnSpc>
            </a:pPr>
            <a:r>
              <a:rPr lang="en-US" sz="2297">
                <a:solidFill>
                  <a:srgbClr val="007A53"/>
                </a:solidFill>
                <a:latin typeface="Poppins"/>
                <a:ea typeface="Poppins"/>
                <a:cs typeface="Poppins"/>
                <a:sym typeface="Poppins"/>
              </a:rPr>
              <a:t>augstākais iespējamais novērtējums (punktos)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7833101" y="7673568"/>
            <a:ext cx="8945835" cy="7989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15"/>
              </a:lnSpc>
            </a:pPr>
            <a:r>
              <a:rPr lang="en-US" sz="2297">
                <a:solidFill>
                  <a:srgbClr val="007A53"/>
                </a:solidFill>
                <a:latin typeface="Poppins"/>
                <a:ea typeface="Poppins"/>
                <a:cs typeface="Poppins"/>
                <a:sym typeface="Poppins"/>
              </a:rPr>
              <a:t>Iniciatīvas, kuras saņēmušas vid. vērtējumu 21-24, pēc vērtēšanas finansējums vairs netiek samazināts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7814852" y="8934594"/>
            <a:ext cx="9152168" cy="11989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15"/>
              </a:lnSpc>
            </a:pPr>
            <a:r>
              <a:rPr lang="en-US" sz="2297">
                <a:solidFill>
                  <a:srgbClr val="007A53"/>
                </a:solidFill>
                <a:latin typeface="Poppins"/>
                <a:ea typeface="Poppins"/>
                <a:cs typeface="Poppins"/>
                <a:sym typeface="Poppins"/>
              </a:rPr>
              <a:t>ņemot vērā iesniegto iniciatīvu kopskaitu un plānoto Pašvaldības budžetu NVO iniciatīvu atbalstam, Komisija pārējām iniciatīvām proporcionāli samazina finansējumu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444124" y="514350"/>
            <a:ext cx="14172904" cy="1707161"/>
            <a:chOff x="0" y="0"/>
            <a:chExt cx="3732781" cy="44962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32781" cy="449623"/>
            </a:xfrm>
            <a:custGeom>
              <a:avLst/>
              <a:gdLst/>
              <a:ahLst/>
              <a:cxnLst/>
              <a:rect l="l" t="t" r="r" b="b"/>
              <a:pathLst>
                <a:path w="3732781" h="449623">
                  <a:moveTo>
                    <a:pt x="26220" y="0"/>
                  </a:moveTo>
                  <a:lnTo>
                    <a:pt x="3706562" y="0"/>
                  </a:lnTo>
                  <a:cubicBezTo>
                    <a:pt x="3721042" y="0"/>
                    <a:pt x="3732781" y="11739"/>
                    <a:pt x="3732781" y="26220"/>
                  </a:cubicBezTo>
                  <a:lnTo>
                    <a:pt x="3732781" y="423403"/>
                  </a:lnTo>
                  <a:cubicBezTo>
                    <a:pt x="3732781" y="430357"/>
                    <a:pt x="3730019" y="437026"/>
                    <a:pt x="3725102" y="441943"/>
                  </a:cubicBezTo>
                  <a:cubicBezTo>
                    <a:pt x="3720185" y="446860"/>
                    <a:pt x="3713516" y="449623"/>
                    <a:pt x="3706562" y="449623"/>
                  </a:cubicBezTo>
                  <a:lnTo>
                    <a:pt x="26220" y="449623"/>
                  </a:lnTo>
                  <a:cubicBezTo>
                    <a:pt x="19266" y="449623"/>
                    <a:pt x="12597" y="446860"/>
                    <a:pt x="7680" y="441943"/>
                  </a:cubicBezTo>
                  <a:cubicBezTo>
                    <a:pt x="2762" y="437026"/>
                    <a:pt x="0" y="430357"/>
                    <a:pt x="0" y="423403"/>
                  </a:cubicBezTo>
                  <a:lnTo>
                    <a:pt x="0" y="26220"/>
                  </a:lnTo>
                  <a:cubicBezTo>
                    <a:pt x="0" y="19266"/>
                    <a:pt x="2762" y="12597"/>
                    <a:pt x="7680" y="7680"/>
                  </a:cubicBezTo>
                  <a:cubicBezTo>
                    <a:pt x="12597" y="2762"/>
                    <a:pt x="19266" y="0"/>
                    <a:pt x="26220" y="0"/>
                  </a:cubicBezTo>
                  <a:close/>
                </a:path>
              </a:pathLst>
            </a:custGeom>
            <a:solidFill>
              <a:srgbClr val="007A53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3732781" cy="4686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698211" y="703298"/>
            <a:ext cx="3812939" cy="12244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109"/>
              </a:lnSpc>
            </a:pPr>
            <a:r>
              <a:rPr lang="en-US" sz="7347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SVARĪGI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698211" y="3020178"/>
            <a:ext cx="444100" cy="444567"/>
            <a:chOff x="0" y="0"/>
            <a:chExt cx="2054880" cy="205704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054860" cy="2057146"/>
            </a:xfrm>
            <a:custGeom>
              <a:avLst/>
              <a:gdLst/>
              <a:ahLst/>
              <a:cxnLst/>
              <a:rect l="l" t="t" r="r" b="b"/>
              <a:pathLst>
                <a:path w="2054860" h="2057146">
                  <a:moveTo>
                    <a:pt x="0" y="1028573"/>
                  </a:moveTo>
                  <a:cubicBezTo>
                    <a:pt x="0" y="460502"/>
                    <a:pt x="459994" y="0"/>
                    <a:pt x="1027430" y="0"/>
                  </a:cubicBezTo>
                  <a:cubicBezTo>
                    <a:pt x="1594866" y="0"/>
                    <a:pt x="2054860" y="460502"/>
                    <a:pt x="2054860" y="1028573"/>
                  </a:cubicBezTo>
                  <a:cubicBezTo>
                    <a:pt x="2054860" y="1596644"/>
                    <a:pt x="1594866" y="2057146"/>
                    <a:pt x="1027430" y="2057146"/>
                  </a:cubicBezTo>
                  <a:cubicBezTo>
                    <a:pt x="459994" y="2057146"/>
                    <a:pt x="0" y="1596517"/>
                    <a:pt x="0" y="1028573"/>
                  </a:cubicBezTo>
                  <a:close/>
                </a:path>
              </a:pathLst>
            </a:custGeom>
            <a:solidFill>
              <a:srgbClr val="007A53"/>
            </a:solidFill>
          </p:spPr>
        </p:sp>
      </p:grpSp>
      <p:sp>
        <p:nvSpPr>
          <p:cNvPr id="8" name="TextBox 8"/>
          <p:cNvSpPr txBox="1"/>
          <p:nvPr/>
        </p:nvSpPr>
        <p:spPr>
          <a:xfrm>
            <a:off x="1704450" y="2701994"/>
            <a:ext cx="16230600" cy="24415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15"/>
              </a:lnSpc>
            </a:pPr>
            <a:r>
              <a:rPr lang="en-US" sz="2939" b="1">
                <a:solidFill>
                  <a:srgbClr val="00694D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Iniciatīvas iesniedzējs pirms līguma slēgšanas izvērtē, vai spēs realizēt iniciatīvu, sasniedzot tās sākotnējo mērķi, ņemot vērā finansējuma samazinājumu.</a:t>
            </a:r>
          </a:p>
          <a:p>
            <a:pPr algn="ctr">
              <a:lnSpc>
                <a:spcPts val="11833"/>
              </a:lnSpc>
            </a:pPr>
            <a:endParaRPr lang="en-US" sz="2939" b="1">
              <a:solidFill>
                <a:srgbClr val="00694D"/>
              </a:solidFill>
              <a:latin typeface="Open Sans 2 Bold"/>
              <a:ea typeface="Open Sans 2 Bold"/>
              <a:cs typeface="Open Sans 2 Bold"/>
              <a:sym typeface="Open Sans 2 Bold"/>
            </a:endParaRPr>
          </a:p>
        </p:txBody>
      </p:sp>
      <p:grpSp>
        <p:nvGrpSpPr>
          <p:cNvPr id="9" name="Group 9"/>
          <p:cNvGrpSpPr/>
          <p:nvPr/>
        </p:nvGrpSpPr>
        <p:grpSpPr>
          <a:xfrm>
            <a:off x="698211" y="4560120"/>
            <a:ext cx="444100" cy="444567"/>
            <a:chOff x="0" y="0"/>
            <a:chExt cx="2054880" cy="205704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054860" cy="2057146"/>
            </a:xfrm>
            <a:custGeom>
              <a:avLst/>
              <a:gdLst/>
              <a:ahLst/>
              <a:cxnLst/>
              <a:rect l="l" t="t" r="r" b="b"/>
              <a:pathLst>
                <a:path w="2054860" h="2057146">
                  <a:moveTo>
                    <a:pt x="0" y="1028573"/>
                  </a:moveTo>
                  <a:cubicBezTo>
                    <a:pt x="0" y="460502"/>
                    <a:pt x="459994" y="0"/>
                    <a:pt x="1027430" y="0"/>
                  </a:cubicBezTo>
                  <a:cubicBezTo>
                    <a:pt x="1594866" y="0"/>
                    <a:pt x="2054860" y="460502"/>
                    <a:pt x="2054860" y="1028573"/>
                  </a:cubicBezTo>
                  <a:cubicBezTo>
                    <a:pt x="2054860" y="1596644"/>
                    <a:pt x="1594866" y="2057146"/>
                    <a:pt x="1027430" y="2057146"/>
                  </a:cubicBezTo>
                  <a:cubicBezTo>
                    <a:pt x="459994" y="2057146"/>
                    <a:pt x="0" y="1596517"/>
                    <a:pt x="0" y="1028573"/>
                  </a:cubicBezTo>
                  <a:close/>
                </a:path>
              </a:pathLst>
            </a:custGeom>
            <a:solidFill>
              <a:srgbClr val="007A53"/>
            </a:solidFill>
          </p:spPr>
        </p:sp>
      </p:grpSp>
      <p:sp>
        <p:nvSpPr>
          <p:cNvPr id="11" name="TextBox 11"/>
          <p:cNvSpPr txBox="1"/>
          <p:nvPr/>
        </p:nvSpPr>
        <p:spPr>
          <a:xfrm>
            <a:off x="1542948" y="4502970"/>
            <a:ext cx="15202104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1">
                <a:solidFill>
                  <a:srgbClr val="00694D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Apliecinājums par spēju realizēt iniciatīvu ir iesniegta precizēta izmaksu tāme.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698211" y="6099187"/>
            <a:ext cx="444100" cy="467600"/>
            <a:chOff x="0" y="0"/>
            <a:chExt cx="2054880" cy="2163616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054860" cy="2163722"/>
            </a:xfrm>
            <a:custGeom>
              <a:avLst/>
              <a:gdLst/>
              <a:ahLst/>
              <a:cxnLst/>
              <a:rect l="l" t="t" r="r" b="b"/>
              <a:pathLst>
                <a:path w="2054860" h="2163722">
                  <a:moveTo>
                    <a:pt x="0" y="1081864"/>
                  </a:moveTo>
                  <a:cubicBezTo>
                    <a:pt x="0" y="484361"/>
                    <a:pt x="459994" y="0"/>
                    <a:pt x="1027430" y="0"/>
                  </a:cubicBezTo>
                  <a:cubicBezTo>
                    <a:pt x="1594866" y="0"/>
                    <a:pt x="2054860" y="484361"/>
                    <a:pt x="2054860" y="1081864"/>
                  </a:cubicBezTo>
                  <a:cubicBezTo>
                    <a:pt x="2054860" y="1679366"/>
                    <a:pt x="1594866" y="2163722"/>
                    <a:pt x="1027430" y="2163722"/>
                  </a:cubicBezTo>
                  <a:cubicBezTo>
                    <a:pt x="459994" y="2163722"/>
                    <a:pt x="0" y="1679233"/>
                    <a:pt x="0" y="1081864"/>
                  </a:cubicBezTo>
                  <a:close/>
                </a:path>
              </a:pathLst>
            </a:custGeom>
            <a:solidFill>
              <a:srgbClr val="007A53"/>
            </a:solidFill>
          </p:spPr>
        </p:sp>
      </p:grpSp>
      <p:sp>
        <p:nvSpPr>
          <p:cNvPr id="14" name="TextBox 14"/>
          <p:cNvSpPr txBox="1"/>
          <p:nvPr/>
        </p:nvSpPr>
        <p:spPr>
          <a:xfrm>
            <a:off x="1704450" y="5757161"/>
            <a:ext cx="15455468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b="1">
                <a:solidFill>
                  <a:srgbClr val="00694D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Iniciatīvas īstenošanas laikā, nepieciešamības gadījumā, NVO ir tiesīga mainīt pieteikto izmaksu pozīcijas 20 % robežās.</a:t>
            </a:r>
          </a:p>
          <a:p>
            <a:pPr algn="l">
              <a:lnSpc>
                <a:spcPts val="4199"/>
              </a:lnSpc>
            </a:pPr>
            <a:endParaRPr lang="en-US" sz="2999" b="1">
              <a:solidFill>
                <a:srgbClr val="00694D"/>
              </a:solidFill>
              <a:latin typeface="Open Sans 2 Bold"/>
              <a:ea typeface="Open Sans 2 Bold"/>
              <a:cs typeface="Open Sans 2 Bold"/>
              <a:sym typeface="Open Sans 2 Bold"/>
            </a:endParaRPr>
          </a:p>
        </p:txBody>
      </p:sp>
      <p:grpSp>
        <p:nvGrpSpPr>
          <p:cNvPr id="15" name="Group 15"/>
          <p:cNvGrpSpPr/>
          <p:nvPr/>
        </p:nvGrpSpPr>
        <p:grpSpPr>
          <a:xfrm>
            <a:off x="698211" y="7662161"/>
            <a:ext cx="444100" cy="467600"/>
            <a:chOff x="0" y="0"/>
            <a:chExt cx="2054880" cy="2163616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054860" cy="2163722"/>
            </a:xfrm>
            <a:custGeom>
              <a:avLst/>
              <a:gdLst/>
              <a:ahLst/>
              <a:cxnLst/>
              <a:rect l="l" t="t" r="r" b="b"/>
              <a:pathLst>
                <a:path w="2054860" h="2163722">
                  <a:moveTo>
                    <a:pt x="0" y="1081864"/>
                  </a:moveTo>
                  <a:cubicBezTo>
                    <a:pt x="0" y="484361"/>
                    <a:pt x="459994" y="0"/>
                    <a:pt x="1027430" y="0"/>
                  </a:cubicBezTo>
                  <a:cubicBezTo>
                    <a:pt x="1594866" y="0"/>
                    <a:pt x="2054860" y="484361"/>
                    <a:pt x="2054860" y="1081864"/>
                  </a:cubicBezTo>
                  <a:cubicBezTo>
                    <a:pt x="2054860" y="1679366"/>
                    <a:pt x="1594866" y="2163722"/>
                    <a:pt x="1027430" y="2163722"/>
                  </a:cubicBezTo>
                  <a:cubicBezTo>
                    <a:pt x="459994" y="2163722"/>
                    <a:pt x="0" y="1679233"/>
                    <a:pt x="0" y="1081864"/>
                  </a:cubicBezTo>
                  <a:close/>
                </a:path>
              </a:pathLst>
            </a:custGeom>
            <a:solidFill>
              <a:srgbClr val="007A53"/>
            </a:solidFill>
          </p:spPr>
        </p:sp>
      </p:grpSp>
      <p:sp>
        <p:nvSpPr>
          <p:cNvPr id="17" name="TextBox 17"/>
          <p:cNvSpPr txBox="1"/>
          <p:nvPr/>
        </p:nvSpPr>
        <p:spPr>
          <a:xfrm>
            <a:off x="1704450" y="7281161"/>
            <a:ext cx="15455468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b="1">
                <a:solidFill>
                  <a:srgbClr val="00694D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Realizējot iniciatīvu, biedrība finansējumu drīkst izlietot </a:t>
            </a:r>
            <a:r>
              <a:rPr lang="en-US" sz="2999" b="1">
                <a:solidFill>
                  <a:srgbClr val="FF3131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TIKAI</a:t>
            </a:r>
            <a:r>
              <a:rPr lang="en-US" sz="2999" b="1">
                <a:solidFill>
                  <a:srgbClr val="00694D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pieteikumā paredzētajiem mērķiem, pamatojoties uz koriģēto izmaksu tāmi.</a:t>
            </a:r>
          </a:p>
          <a:p>
            <a:pPr algn="l">
              <a:lnSpc>
                <a:spcPts val="4199"/>
              </a:lnSpc>
            </a:pPr>
            <a:endParaRPr lang="en-US" sz="2999" b="1">
              <a:solidFill>
                <a:srgbClr val="00694D"/>
              </a:solidFill>
              <a:latin typeface="Open Sans 2 Bold"/>
              <a:ea typeface="Open Sans 2 Bold"/>
              <a:cs typeface="Open Sans 2 Bold"/>
              <a:sym typeface="Open Sans 2 Bold"/>
            </a:endParaRPr>
          </a:p>
        </p:txBody>
      </p:sp>
      <p:grpSp>
        <p:nvGrpSpPr>
          <p:cNvPr id="18" name="Group 18"/>
          <p:cNvGrpSpPr/>
          <p:nvPr/>
        </p:nvGrpSpPr>
        <p:grpSpPr>
          <a:xfrm>
            <a:off x="698211" y="9225136"/>
            <a:ext cx="444100" cy="467600"/>
            <a:chOff x="0" y="0"/>
            <a:chExt cx="2054880" cy="2163616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054860" cy="2163722"/>
            </a:xfrm>
            <a:custGeom>
              <a:avLst/>
              <a:gdLst/>
              <a:ahLst/>
              <a:cxnLst/>
              <a:rect l="l" t="t" r="r" b="b"/>
              <a:pathLst>
                <a:path w="2054860" h="2163722">
                  <a:moveTo>
                    <a:pt x="0" y="1081864"/>
                  </a:moveTo>
                  <a:cubicBezTo>
                    <a:pt x="0" y="484361"/>
                    <a:pt x="459994" y="0"/>
                    <a:pt x="1027430" y="0"/>
                  </a:cubicBezTo>
                  <a:cubicBezTo>
                    <a:pt x="1594866" y="0"/>
                    <a:pt x="2054860" y="484361"/>
                    <a:pt x="2054860" y="1081864"/>
                  </a:cubicBezTo>
                  <a:cubicBezTo>
                    <a:pt x="2054860" y="1679366"/>
                    <a:pt x="1594866" y="2163722"/>
                    <a:pt x="1027430" y="2163722"/>
                  </a:cubicBezTo>
                  <a:cubicBezTo>
                    <a:pt x="459994" y="2163722"/>
                    <a:pt x="0" y="1679233"/>
                    <a:pt x="0" y="1081864"/>
                  </a:cubicBezTo>
                  <a:close/>
                </a:path>
              </a:pathLst>
            </a:custGeom>
            <a:solidFill>
              <a:srgbClr val="007A53"/>
            </a:solidFill>
          </p:spPr>
        </p:sp>
      </p:grpSp>
      <p:sp>
        <p:nvSpPr>
          <p:cNvPr id="20" name="TextBox 20"/>
          <p:cNvSpPr txBox="1"/>
          <p:nvPr/>
        </p:nvSpPr>
        <p:spPr>
          <a:xfrm>
            <a:off x="1704450" y="8805161"/>
            <a:ext cx="15455468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b="1">
                <a:solidFill>
                  <a:srgbClr val="00694D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Ja NVO piešķirto finansējumu neizlieto pilnā apjomā, tad tai ir pienākums atmaksāt Pašvaldībai neizlietotā finansējuma daļu.</a:t>
            </a:r>
          </a:p>
          <a:p>
            <a:pPr algn="l">
              <a:lnSpc>
                <a:spcPts val="4199"/>
              </a:lnSpc>
            </a:pPr>
            <a:endParaRPr lang="en-US" sz="2999" b="1">
              <a:solidFill>
                <a:srgbClr val="00694D"/>
              </a:solidFill>
              <a:latin typeface="Open Sans 2 Bold"/>
              <a:ea typeface="Open Sans 2 Bold"/>
              <a:cs typeface="Open Sans 2 Bold"/>
              <a:sym typeface="Open Sans 2 Bol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6890959"/>
            <a:ext cx="11635501" cy="3396041"/>
            <a:chOff x="0" y="0"/>
            <a:chExt cx="9193482" cy="26832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193482" cy="2683291"/>
            </a:xfrm>
            <a:custGeom>
              <a:avLst/>
              <a:gdLst/>
              <a:ahLst/>
              <a:cxnLst/>
              <a:rect l="l" t="t" r="r" b="b"/>
              <a:pathLst>
                <a:path w="9193482" h="2683291">
                  <a:moveTo>
                    <a:pt x="0" y="0"/>
                  </a:moveTo>
                  <a:lnTo>
                    <a:pt x="9193482" y="0"/>
                  </a:lnTo>
                  <a:lnTo>
                    <a:pt x="9193482" y="2683291"/>
                  </a:lnTo>
                  <a:lnTo>
                    <a:pt x="0" y="2683291"/>
                  </a:ln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9193482" cy="27213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28700" y="1028700"/>
            <a:ext cx="16220192" cy="8229600"/>
            <a:chOff x="0" y="0"/>
            <a:chExt cx="21626923" cy="10972800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2"/>
            <a:srcRect l="1225" t="16330" r="8137" b="14564"/>
            <a:stretch>
              <a:fillRect/>
            </a:stretch>
          </p:blipFill>
          <p:spPr>
            <a:xfrm>
              <a:off x="0" y="0"/>
              <a:ext cx="21626923" cy="10972800"/>
            </a:xfrm>
            <a:prstGeom prst="rect">
              <a:avLst/>
            </a:prstGeom>
          </p:spPr>
        </p:pic>
      </p:grpSp>
      <p:grpSp>
        <p:nvGrpSpPr>
          <p:cNvPr id="7" name="Group 7"/>
          <p:cNvGrpSpPr/>
          <p:nvPr/>
        </p:nvGrpSpPr>
        <p:grpSpPr>
          <a:xfrm>
            <a:off x="-279105" y="5143500"/>
            <a:ext cx="11635501" cy="3494919"/>
            <a:chOff x="0" y="0"/>
            <a:chExt cx="9193482" cy="276141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9193482" cy="2761417"/>
            </a:xfrm>
            <a:custGeom>
              <a:avLst/>
              <a:gdLst/>
              <a:ahLst/>
              <a:cxnLst/>
              <a:rect l="l" t="t" r="r" b="b"/>
              <a:pathLst>
                <a:path w="9193482" h="2761417">
                  <a:moveTo>
                    <a:pt x="0" y="0"/>
                  </a:moveTo>
                  <a:lnTo>
                    <a:pt x="9193482" y="0"/>
                  </a:lnTo>
                  <a:lnTo>
                    <a:pt x="9193482" y="2761417"/>
                  </a:lnTo>
                  <a:lnTo>
                    <a:pt x="0" y="2761417"/>
                  </a:lnTo>
                  <a:close/>
                </a:path>
              </a:pathLst>
            </a:custGeom>
            <a:solidFill>
              <a:srgbClr val="007A53">
                <a:alpha val="89804"/>
              </a:srgbClr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9193482" cy="27995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416923" y="5727141"/>
            <a:ext cx="10083809" cy="20911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041"/>
              </a:lnSpc>
              <a:spcBef>
                <a:spcPct val="0"/>
              </a:spcBef>
            </a:pPr>
            <a:r>
              <a:rPr lang="en-US" sz="12172" b="1" i="1">
                <a:solidFill>
                  <a:srgbClr val="FFFFFF"/>
                </a:solidFill>
                <a:latin typeface="Inter Bold Italics"/>
                <a:ea typeface="Inter Bold Italics"/>
                <a:cs typeface="Inter Bold Italics"/>
                <a:sym typeface="Inter Bold Italics"/>
              </a:rPr>
              <a:t>PALDIES!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1500732" y="0"/>
            <a:ext cx="6787268" cy="1028700"/>
            <a:chOff x="0" y="0"/>
            <a:chExt cx="5362779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362779" cy="812800"/>
            </a:xfrm>
            <a:custGeom>
              <a:avLst/>
              <a:gdLst/>
              <a:ahLst/>
              <a:cxnLst/>
              <a:rect l="l" t="t" r="r" b="b"/>
              <a:pathLst>
                <a:path w="5362779" h="812800">
                  <a:moveTo>
                    <a:pt x="0" y="0"/>
                  </a:moveTo>
                  <a:lnTo>
                    <a:pt x="5362779" y="0"/>
                  </a:lnTo>
                  <a:lnTo>
                    <a:pt x="5362779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7A53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5362779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2535306" y="319190"/>
            <a:ext cx="8243804" cy="3217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33"/>
              </a:lnSpc>
              <a:spcBef>
                <a:spcPct val="0"/>
              </a:spcBef>
            </a:pPr>
            <a:r>
              <a:rPr lang="en-US" sz="1881" spc="1505">
                <a:solidFill>
                  <a:srgbClr val="D9D9D9"/>
                </a:solidFill>
                <a:latin typeface="Open Sans 1"/>
                <a:ea typeface="Open Sans 1"/>
                <a:cs typeface="Open Sans 1"/>
                <a:sym typeface="Open Sans 1"/>
              </a:rPr>
              <a:t>WWW.TUKUMS.LV</a:t>
            </a:r>
          </a:p>
        </p:txBody>
      </p:sp>
      <p:sp>
        <p:nvSpPr>
          <p:cNvPr id="15" name="Freeform 15"/>
          <p:cNvSpPr/>
          <p:nvPr/>
        </p:nvSpPr>
        <p:spPr>
          <a:xfrm>
            <a:off x="9144000" y="6300340"/>
            <a:ext cx="1018638" cy="1181238"/>
          </a:xfrm>
          <a:custGeom>
            <a:avLst/>
            <a:gdLst/>
            <a:ahLst/>
            <a:cxnLst/>
            <a:rect l="l" t="t" r="r" b="b"/>
            <a:pathLst>
              <a:path w="1018638" h="1181238">
                <a:moveTo>
                  <a:pt x="0" y="0"/>
                </a:moveTo>
                <a:lnTo>
                  <a:pt x="1018638" y="0"/>
                </a:lnTo>
                <a:lnTo>
                  <a:pt x="1018638" y="1181238"/>
                </a:lnTo>
                <a:lnTo>
                  <a:pt x="0" y="118123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436</Words>
  <Application>Microsoft Office PowerPoint</Application>
  <PresentationFormat>Pielāgots</PresentationFormat>
  <Paragraphs>83</Paragraphs>
  <Slides>10</Slides>
  <Notes>0</Notes>
  <HiddenSlides>0</HiddenSlides>
  <MMClips>0</MMClips>
  <ScaleCrop>false</ScaleCrop>
  <HeadingPairs>
    <vt:vector size="8" baseType="variant">
      <vt:variant>
        <vt:lpstr>Lietotie fonti</vt:lpstr>
      </vt:variant>
      <vt:variant>
        <vt:i4>13</vt:i4>
      </vt:variant>
      <vt:variant>
        <vt:lpstr>Dizains</vt:lpstr>
      </vt:variant>
      <vt:variant>
        <vt:i4>1</vt:i4>
      </vt:variant>
      <vt:variant>
        <vt:lpstr>Iegulti OLE serveri</vt:lpstr>
      </vt:variant>
      <vt:variant>
        <vt:i4>1</vt:i4>
      </vt:variant>
      <vt:variant>
        <vt:lpstr>Slaidu virsraksti</vt:lpstr>
      </vt:variant>
      <vt:variant>
        <vt:i4>10</vt:i4>
      </vt:variant>
    </vt:vector>
  </HeadingPairs>
  <TitlesOfParts>
    <vt:vector size="25" baseType="lpstr">
      <vt:lpstr>Open Sans 2 Bold</vt:lpstr>
      <vt:lpstr>Calibri</vt:lpstr>
      <vt:lpstr>Garet Light</vt:lpstr>
      <vt:lpstr>Codec Pro</vt:lpstr>
      <vt:lpstr>Garet Bold</vt:lpstr>
      <vt:lpstr>Poppins</vt:lpstr>
      <vt:lpstr>Arial</vt:lpstr>
      <vt:lpstr>Inter Bold Italics</vt:lpstr>
      <vt:lpstr>Open Sans 1</vt:lpstr>
      <vt:lpstr>Inter Bold</vt:lpstr>
      <vt:lpstr>Canva Sans Bold</vt:lpstr>
      <vt:lpstr>Poppins Bold</vt:lpstr>
      <vt:lpstr>Open Sans 2</vt:lpstr>
      <vt:lpstr>Office Theme</vt:lpstr>
      <vt:lpstr>Microsoft Excel darblapa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BAIBAI NR. 2</dc:title>
  <cp:lastModifiedBy>Baiba.Latve</cp:lastModifiedBy>
  <cp:revision>4</cp:revision>
  <dcterms:created xsi:type="dcterms:W3CDTF">2006-08-16T00:00:00Z</dcterms:created>
  <dcterms:modified xsi:type="dcterms:W3CDTF">2026-09-30T10:53:06Z</dcterms:modified>
  <dc:identifier>DAHVKCdwj8I</dc:identifier>
</cp:coreProperties>
</file>